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245A2-EA57-484D-B660-80D993B555DD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9D607-FCAA-4998-A58E-D29221539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72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26" name="Shape 52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 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Helps promote the deep, restful third and fourth stages of sleep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May improve sleep quality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May have calming properties to help you relax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May help you relax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Sleep deprivation can accelerate the aging process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Adequate and quality sleep can help to prolong the aging process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May help to stabilize mood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40" name="Shape 54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30275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• Helps maintain normal cholesterol levels</a:t>
            </a:r>
            <a:br/>
            <a:r>
              <a:t>• Promotes healthy blood pressure levels</a:t>
            </a:r>
            <a:br/>
            <a:r>
              <a:t>• Helps maintain normal blood flow</a:t>
            </a:r>
            <a:br/>
            <a:r>
              <a:t>• Helps maintain normal triglyceride levels in the blood</a:t>
            </a:r>
            <a:br/>
            <a:r>
              <a:t>• Promotes overall cardiovascular health</a:t>
            </a:r>
            <a:br/>
            <a:r>
              <a:t>• Helps maintain healthy levels of C-reactive protein</a:t>
            </a:r>
            <a:br/>
            <a:r>
              <a:t>• Promotes a healthy complexion</a:t>
            </a:r>
            <a:br/>
            <a:r>
              <a:t>• Helps enhance mood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159845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797316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802170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819787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807669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riangle"/>
          <p:cNvSpPr/>
          <p:nvPr/>
        </p:nvSpPr>
        <p:spPr>
          <a:xfrm>
            <a:off x="-2" y="3493295"/>
            <a:ext cx="9150354" cy="9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rgbClr val="007897"/>
              </a:gs>
              <a:gs pos="45000">
                <a:srgbClr val="4ABBE0"/>
              </a:gs>
              <a:gs pos="100000">
                <a:srgbClr val="007897"/>
              </a:gs>
            </a:gsLst>
            <a:lin ang="2999997"/>
          </a:gradFill>
          <a:ln w="12700">
            <a:miter lim="400000"/>
          </a:ln>
        </p:spPr>
        <p:txBody>
          <a:bodyPr lIns="45717" tIns="45717" rIns="45717" bIns="45717" anchor="ctr"/>
          <a:lstStyle/>
          <a:p>
            <a:pPr defTabSz="914378" hangingPunct="0">
              <a:defRPr sz="1800" i="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endParaRPr kern="0">
              <a:solidFill>
                <a:srgbClr val="FFFFFF"/>
              </a:solidFill>
              <a:latin typeface="Lucida Sans Unicode"/>
              <a:ea typeface="Lucida Sans Unicode"/>
              <a:cs typeface="Lucida Sans Unicode"/>
              <a:sym typeface="Lucida Sans Unicode"/>
            </a:endParaRPr>
          </a:p>
        </p:txBody>
      </p:sp>
      <p:grpSp>
        <p:nvGrpSpPr>
          <p:cNvPr id="132" name="Group"/>
          <p:cNvGrpSpPr/>
          <p:nvPr/>
        </p:nvGrpSpPr>
        <p:grpSpPr>
          <a:xfrm>
            <a:off x="-6102" y="3714741"/>
            <a:ext cx="9156208" cy="1437916"/>
            <a:chOff x="0" y="0"/>
            <a:chExt cx="9156207" cy="1917220"/>
          </a:xfrm>
        </p:grpSpPr>
        <p:sp>
          <p:nvSpPr>
            <p:cNvPr id="128" name="Triangle"/>
            <p:cNvSpPr/>
            <p:nvPr/>
          </p:nvSpPr>
          <p:spPr>
            <a:xfrm>
              <a:off x="1693606" y="-1"/>
              <a:ext cx="7456504" cy="487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1283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FCBDC">
                <a:alpha val="3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914378" hangingPunct="0">
                <a:defRPr sz="3600" i="0" u="sng"/>
              </a:pPr>
              <a:endParaRPr sz="3600" u="sng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Line"/>
            <p:cNvSpPr/>
            <p:nvPr/>
          </p:nvSpPr>
          <p:spPr>
            <a:xfrm>
              <a:off x="42605" y="284169"/>
              <a:ext cx="9107507" cy="78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0" y="0"/>
                  </a:lnTo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914378" hangingPunct="0">
                <a:defRPr sz="3600" i="0" u="sng"/>
              </a:pPr>
              <a:endParaRPr sz="3600" u="sng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30" name="image3.png" descr="image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093" y="45721"/>
              <a:ext cx="9144018" cy="18714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" name="image4.png" descr="image4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33531"/>
              <a:ext cx="9156208" cy="8107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53187" y="4834186"/>
            <a:ext cx="260642" cy="246215"/>
          </a:xfrm>
          <a:prstGeom prst="rect">
            <a:avLst/>
          </a:prstGeom>
        </p:spPr>
        <p:txBody>
          <a:bodyPr anchor="b"/>
          <a:lstStyle>
            <a:lvl1pPr defTabSz="914378">
              <a:defRPr sz="100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85058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Line"/>
          <p:cNvSpPr/>
          <p:nvPr/>
        </p:nvSpPr>
        <p:spPr>
          <a:xfrm>
            <a:off x="500059" y="4458890"/>
            <a:ext cx="4940306" cy="690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3" y="0"/>
                </a:lnTo>
              </a:path>
            </a:pathLst>
          </a:custGeom>
          <a:solidFill>
            <a:srgbClr val="9FCBDC">
              <a:alpha val="39999"/>
            </a:srgbClr>
          </a:solidFill>
          <a:ln w="12700">
            <a:miter lim="400000"/>
          </a:ln>
        </p:spPr>
        <p:txBody>
          <a:bodyPr lIns="45717" tIns="45717" rIns="45717" bIns="45717"/>
          <a:lstStyle/>
          <a:p>
            <a:pPr algn="ctr" defTabSz="914378" hangingPunct="0">
              <a:defRPr sz="3600" i="0" u="sng">
                <a:solidFill>
                  <a:srgbClr val="FFFFFF"/>
                </a:solidFill>
              </a:defRPr>
            </a:pPr>
            <a:endParaRPr sz="3600" u="sng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" name="Line"/>
          <p:cNvSpPr/>
          <p:nvPr/>
        </p:nvSpPr>
        <p:spPr>
          <a:xfrm>
            <a:off x="485776" y="4454129"/>
            <a:ext cx="3690938" cy="700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490"/>
                </a:lnTo>
                <a:lnTo>
                  <a:pt x="17057" y="21600"/>
                </a:lnTo>
                <a:lnTo>
                  <a:pt x="46" y="147"/>
                </a:ln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7" tIns="45717" rIns="45717" bIns="45717"/>
          <a:lstStyle/>
          <a:p>
            <a:pPr algn="ctr" defTabSz="914378" hangingPunct="0">
              <a:defRPr sz="3600" i="0" u="sng">
                <a:solidFill>
                  <a:srgbClr val="FFFFFF"/>
                </a:solidFill>
              </a:defRPr>
            </a:pPr>
            <a:endParaRPr sz="3600" u="sng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42" name="image1.png" descr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350" y="4343401"/>
            <a:ext cx="3408363" cy="814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2.png" descr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699" y="4333877"/>
            <a:ext cx="3414713" cy="827485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Chevron"/>
          <p:cNvSpPr/>
          <p:nvPr/>
        </p:nvSpPr>
        <p:spPr>
          <a:xfrm>
            <a:off x="3636963" y="2253850"/>
            <a:ext cx="182572" cy="171458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</a:ln>
          <a:effectLst>
            <a:outerShdw blurRad="63500" dist="25400" dir="5400000" rotWithShape="0">
              <a:srgbClr val="808080">
                <a:alpha val="45997"/>
              </a:srgbClr>
            </a:outerShdw>
          </a:effectLst>
        </p:spPr>
        <p:txBody>
          <a:bodyPr lIns="45717" tIns="45717" rIns="45717" bIns="45717" anchor="ctr"/>
          <a:lstStyle/>
          <a:p>
            <a:pPr defTabSz="914378" hangingPunct="0">
              <a:defRPr sz="1800" i="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endParaRPr kern="0">
              <a:solidFill>
                <a:srgbClr val="FFFFFF"/>
              </a:solidFill>
              <a:latin typeface="Lucida Sans Unicode"/>
              <a:ea typeface="Lucida Sans Unicode"/>
              <a:cs typeface="Lucida Sans Unicode"/>
              <a:sym typeface="Lucida Sans Unicode"/>
            </a:endParaRPr>
          </a:p>
        </p:txBody>
      </p:sp>
      <p:sp>
        <p:nvSpPr>
          <p:cNvPr id="145" name="Chevron"/>
          <p:cNvSpPr/>
          <p:nvPr/>
        </p:nvSpPr>
        <p:spPr>
          <a:xfrm>
            <a:off x="3449638" y="2253850"/>
            <a:ext cx="184160" cy="171458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</a:ln>
          <a:effectLst>
            <a:outerShdw blurRad="63500" dist="25400" dir="5400000" rotWithShape="0">
              <a:srgbClr val="808080">
                <a:alpha val="45997"/>
              </a:srgbClr>
            </a:outerShdw>
          </a:effectLst>
        </p:spPr>
        <p:txBody>
          <a:bodyPr lIns="45717" tIns="45717" rIns="45717" bIns="45717" anchor="ctr"/>
          <a:lstStyle/>
          <a:p>
            <a:pPr defTabSz="914378" hangingPunct="0">
              <a:defRPr sz="1800" i="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endParaRPr kern="0">
              <a:solidFill>
                <a:srgbClr val="FFFFFF"/>
              </a:solidFill>
              <a:latin typeface="Lucida Sans Unicode"/>
              <a:ea typeface="Lucida Sans Unicode"/>
              <a:cs typeface="Lucida Sans Unicode"/>
              <a:sym typeface="Lucida Sans Unicode"/>
            </a:endParaRPr>
          </a:p>
        </p:txBody>
      </p:sp>
      <p:sp>
        <p:nvSpPr>
          <p:cNvPr id="14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914378">
              <a:defRPr sz="4100" b="1">
                <a:solidFill>
                  <a:srgbClr val="DEF5FA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r>
              <a:t>Title Text</a:t>
            </a:r>
          </a:p>
        </p:txBody>
      </p:sp>
      <p:sp>
        <p:nvSpPr>
          <p:cNvPr id="147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110853"/>
            <a:ext cx="8229600" cy="3394472"/>
          </a:xfrm>
          <a:prstGeom prst="rect">
            <a:avLst/>
          </a:prstGeom>
        </p:spPr>
        <p:txBody>
          <a:bodyPr/>
          <a:lstStyle>
            <a:lvl1pPr marL="365116" indent="-255578" defTabSz="914378">
              <a:spcBef>
                <a:spcPts val="400"/>
              </a:spcBef>
              <a:buClr>
                <a:srgbClr val="2DA2BF"/>
              </a:buClr>
              <a:buFontTx/>
              <a:buChar char="●"/>
              <a:defRPr sz="270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  <a:lvl2pPr marL="660452" indent="-268349" defTabSz="914378">
              <a:spcBef>
                <a:spcPts val="400"/>
              </a:spcBef>
              <a:buClr>
                <a:srgbClr val="2DA2BF"/>
              </a:buClr>
              <a:buFontTx/>
              <a:buChar char="◦"/>
              <a:defRPr sz="270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2pPr>
            <a:lvl3pPr marL="924126" indent="-293905" defTabSz="914378">
              <a:spcBef>
                <a:spcPts val="400"/>
              </a:spcBef>
              <a:buClr>
                <a:srgbClr val="2DA2BF"/>
              </a:buClr>
              <a:buFontTx/>
              <a:buChar char="●"/>
              <a:defRPr sz="270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3pPr>
            <a:lvl4pPr marL="1239220" indent="-324843" defTabSz="914378">
              <a:spcBef>
                <a:spcPts val="400"/>
              </a:spcBef>
              <a:buClr>
                <a:srgbClr val="2DA2BF"/>
              </a:buClr>
              <a:buFontTx/>
              <a:buChar char="●"/>
              <a:defRPr sz="270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4pPr>
            <a:lvl5pPr marL="1485863" indent="-342892" defTabSz="914378">
              <a:spcBef>
                <a:spcPts val="400"/>
              </a:spcBef>
              <a:buClr>
                <a:srgbClr val="2DA2BF"/>
              </a:buClr>
              <a:buFontTx/>
              <a:buChar char="●"/>
              <a:defRPr sz="270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53187" y="4834186"/>
            <a:ext cx="260642" cy="246215"/>
          </a:xfrm>
          <a:prstGeom prst="rect">
            <a:avLst/>
          </a:prstGeom>
        </p:spPr>
        <p:txBody>
          <a:bodyPr anchor="b"/>
          <a:lstStyle>
            <a:lvl1pPr defTabSz="914378">
              <a:defRPr sz="100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718834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Line"/>
          <p:cNvSpPr/>
          <p:nvPr/>
        </p:nvSpPr>
        <p:spPr>
          <a:xfrm>
            <a:off x="500059" y="4458890"/>
            <a:ext cx="4940306" cy="690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3" y="0"/>
                </a:lnTo>
              </a:path>
            </a:pathLst>
          </a:custGeom>
          <a:solidFill>
            <a:srgbClr val="9FCBDC">
              <a:alpha val="39999"/>
            </a:srgbClr>
          </a:solidFill>
          <a:ln w="12700">
            <a:miter lim="400000"/>
          </a:ln>
        </p:spPr>
        <p:txBody>
          <a:bodyPr lIns="45717" tIns="45717" rIns="45717" bIns="45717"/>
          <a:lstStyle/>
          <a:p>
            <a:pPr algn="ctr" defTabSz="914378" hangingPunct="0">
              <a:defRPr sz="3600" i="0" u="sng">
                <a:solidFill>
                  <a:srgbClr val="FFFFFF"/>
                </a:solidFill>
              </a:defRPr>
            </a:pPr>
            <a:endParaRPr sz="3600" u="sng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6" name="Line"/>
          <p:cNvSpPr/>
          <p:nvPr/>
        </p:nvSpPr>
        <p:spPr>
          <a:xfrm>
            <a:off x="485776" y="4454129"/>
            <a:ext cx="3690938" cy="700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490"/>
                </a:lnTo>
                <a:lnTo>
                  <a:pt x="17057" y="21600"/>
                </a:lnTo>
                <a:lnTo>
                  <a:pt x="46" y="147"/>
                </a:ln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7" tIns="45717" rIns="45717" bIns="45717"/>
          <a:lstStyle/>
          <a:p>
            <a:pPr algn="ctr" defTabSz="914378" hangingPunct="0">
              <a:defRPr sz="3600" i="0" u="sng">
                <a:solidFill>
                  <a:srgbClr val="FFFFFF"/>
                </a:solidFill>
              </a:defRPr>
            </a:pPr>
            <a:endParaRPr sz="3600" u="sng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57" name="image1.png" descr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350" y="4343401"/>
            <a:ext cx="3408363" cy="814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2.png" descr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699" y="4333877"/>
            <a:ext cx="3414713" cy="827485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53187" y="4834186"/>
            <a:ext cx="260642" cy="246215"/>
          </a:xfrm>
          <a:prstGeom prst="rect">
            <a:avLst/>
          </a:prstGeom>
        </p:spPr>
        <p:txBody>
          <a:bodyPr anchor="b"/>
          <a:lstStyle>
            <a:lvl1pPr defTabSz="914378">
              <a:defRPr sz="100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835164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914378">
              <a:defRPr sz="4100" b="1">
                <a:solidFill>
                  <a:srgbClr val="464646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r>
              <a:t>Title Text</a:t>
            </a:r>
          </a:p>
        </p:txBody>
      </p:sp>
      <p:sp>
        <p:nvSpPr>
          <p:cNvPr id="167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110853"/>
            <a:ext cx="8229600" cy="3394472"/>
          </a:xfrm>
          <a:prstGeom prst="rect">
            <a:avLst/>
          </a:prstGeom>
        </p:spPr>
        <p:txBody>
          <a:bodyPr/>
          <a:lstStyle>
            <a:lvl1pPr marL="365116" indent="-255578" defTabSz="914378">
              <a:spcBef>
                <a:spcPts val="400"/>
              </a:spcBef>
              <a:buClr>
                <a:srgbClr val="2DA2BF"/>
              </a:buClr>
              <a:buFontTx/>
              <a:buChar char="●"/>
              <a:defRPr sz="27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  <a:lvl2pPr marL="660452" indent="-268349" defTabSz="914378">
              <a:spcBef>
                <a:spcPts val="400"/>
              </a:spcBef>
              <a:buClr>
                <a:srgbClr val="2DA2BF"/>
              </a:buClr>
              <a:buFontTx/>
              <a:buChar char="◦"/>
              <a:defRPr sz="27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2pPr>
            <a:lvl3pPr marL="924126" indent="-293905" defTabSz="914378">
              <a:spcBef>
                <a:spcPts val="400"/>
              </a:spcBef>
              <a:buClr>
                <a:srgbClr val="2DA2BF"/>
              </a:buClr>
              <a:buFontTx/>
              <a:buChar char="●"/>
              <a:defRPr sz="27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3pPr>
            <a:lvl4pPr marL="1239220" indent="-324843" defTabSz="914378">
              <a:spcBef>
                <a:spcPts val="400"/>
              </a:spcBef>
              <a:buClr>
                <a:srgbClr val="2DA2BF"/>
              </a:buClr>
              <a:buFontTx/>
              <a:buChar char="●"/>
              <a:defRPr sz="27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4pPr>
            <a:lvl5pPr marL="1485863" indent="-342892" defTabSz="914378">
              <a:spcBef>
                <a:spcPts val="400"/>
              </a:spcBef>
              <a:buClr>
                <a:srgbClr val="2DA2BF"/>
              </a:buClr>
              <a:buFontTx/>
              <a:buChar char="●"/>
              <a:defRPr sz="27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53187" y="4834186"/>
            <a:ext cx="260642" cy="246215"/>
          </a:xfrm>
          <a:prstGeom prst="rect">
            <a:avLst/>
          </a:prstGeom>
        </p:spPr>
        <p:txBody>
          <a:bodyPr anchor="b"/>
          <a:lstStyle>
            <a:lvl1pPr defTabSz="914378">
              <a:defRPr sz="10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094176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Line"/>
          <p:cNvSpPr/>
          <p:nvPr/>
        </p:nvSpPr>
        <p:spPr>
          <a:xfrm>
            <a:off x="500059" y="4458890"/>
            <a:ext cx="4940306" cy="690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3" y="0"/>
                </a:lnTo>
              </a:path>
            </a:pathLst>
          </a:custGeom>
          <a:solidFill>
            <a:srgbClr val="9FCBDC">
              <a:alpha val="39999"/>
            </a:srgbClr>
          </a:solidFill>
          <a:ln w="12700">
            <a:miter lim="400000"/>
          </a:ln>
        </p:spPr>
        <p:txBody>
          <a:bodyPr lIns="45717" tIns="45717" rIns="45717" bIns="45717"/>
          <a:lstStyle/>
          <a:p>
            <a:pPr algn="ctr" defTabSz="914378" hangingPunct="0">
              <a:defRPr sz="3600" i="0" u="sng">
                <a:solidFill>
                  <a:srgbClr val="FFFFFF"/>
                </a:solidFill>
              </a:defRPr>
            </a:pPr>
            <a:endParaRPr sz="3600" u="sng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6" name="Line"/>
          <p:cNvSpPr/>
          <p:nvPr/>
        </p:nvSpPr>
        <p:spPr>
          <a:xfrm>
            <a:off x="485776" y="4454129"/>
            <a:ext cx="3690938" cy="700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490"/>
                </a:lnTo>
                <a:lnTo>
                  <a:pt x="17057" y="21600"/>
                </a:lnTo>
                <a:lnTo>
                  <a:pt x="46" y="147"/>
                </a:ln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7" tIns="45717" rIns="45717" bIns="45717"/>
          <a:lstStyle/>
          <a:p>
            <a:pPr algn="ctr" defTabSz="914378" hangingPunct="0">
              <a:defRPr sz="3600" i="0" u="sng">
                <a:solidFill>
                  <a:srgbClr val="FFFFFF"/>
                </a:solidFill>
              </a:defRPr>
            </a:pPr>
            <a:endParaRPr sz="3600" u="sng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77" name="image1.png" descr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350" y="4343401"/>
            <a:ext cx="3408363" cy="814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ge2.png" descr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699" y="4333877"/>
            <a:ext cx="3414713" cy="827485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914378">
              <a:defRPr sz="4100" b="1">
                <a:solidFill>
                  <a:srgbClr val="DEF5FA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r>
              <a:t>Title Text</a:t>
            </a:r>
          </a:p>
        </p:txBody>
      </p:sp>
      <p:sp>
        <p:nvSpPr>
          <p:cNvPr id="180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110853"/>
            <a:ext cx="8229600" cy="3394472"/>
          </a:xfrm>
          <a:prstGeom prst="rect">
            <a:avLst/>
          </a:prstGeom>
        </p:spPr>
        <p:txBody>
          <a:bodyPr/>
          <a:lstStyle>
            <a:lvl1pPr marL="365116" indent="-255578" defTabSz="914378">
              <a:spcBef>
                <a:spcPts val="400"/>
              </a:spcBef>
              <a:buClr>
                <a:srgbClr val="2DA2BF"/>
              </a:buClr>
              <a:buFontTx/>
              <a:buChar char="●"/>
              <a:defRPr sz="270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  <a:lvl2pPr marL="660452" indent="-268349" defTabSz="914378">
              <a:spcBef>
                <a:spcPts val="400"/>
              </a:spcBef>
              <a:buClr>
                <a:srgbClr val="2DA2BF"/>
              </a:buClr>
              <a:buFontTx/>
              <a:buChar char="◦"/>
              <a:defRPr sz="270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2pPr>
            <a:lvl3pPr marL="924126" indent="-293905" defTabSz="914378">
              <a:spcBef>
                <a:spcPts val="400"/>
              </a:spcBef>
              <a:buClr>
                <a:srgbClr val="2DA2BF"/>
              </a:buClr>
              <a:buFontTx/>
              <a:buChar char="●"/>
              <a:defRPr sz="270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3pPr>
            <a:lvl4pPr marL="1239220" indent="-324843" defTabSz="914378">
              <a:spcBef>
                <a:spcPts val="400"/>
              </a:spcBef>
              <a:buClr>
                <a:srgbClr val="2DA2BF"/>
              </a:buClr>
              <a:buFontTx/>
              <a:buChar char="●"/>
              <a:defRPr sz="270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4pPr>
            <a:lvl5pPr marL="1485863" indent="-342892" defTabSz="914378">
              <a:spcBef>
                <a:spcPts val="400"/>
              </a:spcBef>
              <a:buClr>
                <a:srgbClr val="2DA2BF"/>
              </a:buClr>
              <a:buFontTx/>
              <a:buChar char="●"/>
              <a:defRPr sz="270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53187" y="4834186"/>
            <a:ext cx="260642" cy="246215"/>
          </a:xfrm>
          <a:prstGeom prst="rect">
            <a:avLst/>
          </a:prstGeom>
        </p:spPr>
        <p:txBody>
          <a:bodyPr anchor="b"/>
          <a:lstStyle>
            <a:lvl1pPr defTabSz="914378">
              <a:defRPr sz="100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0644747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914378">
              <a:defRPr sz="4100" b="1">
                <a:solidFill>
                  <a:srgbClr val="464646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r>
              <a:t>Title Text</a:t>
            </a:r>
          </a:p>
        </p:txBody>
      </p:sp>
      <p:sp>
        <p:nvSpPr>
          <p:cNvPr id="189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110853"/>
            <a:ext cx="8229600" cy="3394472"/>
          </a:xfrm>
          <a:prstGeom prst="rect">
            <a:avLst/>
          </a:prstGeom>
        </p:spPr>
        <p:txBody>
          <a:bodyPr/>
          <a:lstStyle>
            <a:lvl1pPr marL="365116" indent="-255578" defTabSz="914378">
              <a:spcBef>
                <a:spcPts val="400"/>
              </a:spcBef>
              <a:buClr>
                <a:srgbClr val="2DA2BF"/>
              </a:buClr>
              <a:buFontTx/>
              <a:buChar char="●"/>
              <a:defRPr sz="27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  <a:lvl2pPr marL="660452" indent="-268349" defTabSz="914378">
              <a:spcBef>
                <a:spcPts val="400"/>
              </a:spcBef>
              <a:buClr>
                <a:srgbClr val="2DA2BF"/>
              </a:buClr>
              <a:buFontTx/>
              <a:buChar char="◦"/>
              <a:defRPr sz="27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2pPr>
            <a:lvl3pPr marL="924126" indent="-293905" defTabSz="914378">
              <a:spcBef>
                <a:spcPts val="400"/>
              </a:spcBef>
              <a:buClr>
                <a:srgbClr val="2DA2BF"/>
              </a:buClr>
              <a:buFontTx/>
              <a:buChar char="●"/>
              <a:defRPr sz="27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3pPr>
            <a:lvl4pPr marL="1239220" indent="-324843" defTabSz="914378">
              <a:spcBef>
                <a:spcPts val="400"/>
              </a:spcBef>
              <a:buClr>
                <a:srgbClr val="2DA2BF"/>
              </a:buClr>
              <a:buFontTx/>
              <a:buChar char="●"/>
              <a:defRPr sz="27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4pPr>
            <a:lvl5pPr marL="1485863" indent="-342892" defTabSz="914378">
              <a:spcBef>
                <a:spcPts val="400"/>
              </a:spcBef>
              <a:buClr>
                <a:srgbClr val="2DA2BF"/>
              </a:buClr>
              <a:buFontTx/>
              <a:buChar char="●"/>
              <a:defRPr sz="27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53187" y="4834186"/>
            <a:ext cx="260642" cy="246215"/>
          </a:xfrm>
          <a:prstGeom prst="rect">
            <a:avLst/>
          </a:prstGeom>
        </p:spPr>
        <p:txBody>
          <a:bodyPr anchor="b"/>
          <a:lstStyle>
            <a:lvl1pPr defTabSz="914378">
              <a:defRPr sz="10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190756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ine"/>
          <p:cNvSpPr/>
          <p:nvPr/>
        </p:nvSpPr>
        <p:spPr>
          <a:xfrm>
            <a:off x="500059" y="4458890"/>
            <a:ext cx="4940306" cy="690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3" y="0"/>
                </a:lnTo>
              </a:path>
            </a:pathLst>
          </a:custGeom>
          <a:solidFill>
            <a:srgbClr val="9FCBDC">
              <a:alpha val="39999"/>
            </a:srgbClr>
          </a:solidFill>
          <a:ln w="12700">
            <a:miter lim="400000"/>
          </a:ln>
        </p:spPr>
        <p:txBody>
          <a:bodyPr lIns="45717" tIns="45717" rIns="45717" bIns="45717"/>
          <a:lstStyle/>
          <a:p>
            <a:pPr algn="ctr" defTabSz="914378" hangingPunct="0">
              <a:defRPr sz="3600" i="0" u="sng"/>
            </a:pPr>
            <a:endParaRPr sz="3600" u="sng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" name="Line"/>
          <p:cNvSpPr/>
          <p:nvPr/>
        </p:nvSpPr>
        <p:spPr>
          <a:xfrm>
            <a:off x="485776" y="4454129"/>
            <a:ext cx="3690938" cy="700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490"/>
                </a:lnTo>
                <a:lnTo>
                  <a:pt x="17057" y="21600"/>
                </a:lnTo>
                <a:lnTo>
                  <a:pt x="46" y="147"/>
                </a:ln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7" tIns="45717" rIns="45717" bIns="45717"/>
          <a:lstStyle/>
          <a:p>
            <a:pPr algn="ctr" defTabSz="914378" hangingPunct="0">
              <a:defRPr sz="3600" i="0" u="sng"/>
            </a:pPr>
            <a:endParaRPr sz="3600" u="sng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2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50" y="4343401"/>
            <a:ext cx="3408363" cy="814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699" y="4333877"/>
            <a:ext cx="3414713" cy="827485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53187" y="4834186"/>
            <a:ext cx="260642" cy="246215"/>
          </a:xfrm>
          <a:prstGeom prst="rect">
            <a:avLst/>
          </a:prstGeom>
        </p:spPr>
        <p:txBody>
          <a:bodyPr anchor="b"/>
          <a:lstStyle>
            <a:lvl1pPr defTabSz="914378">
              <a:defRPr sz="10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6293125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_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Line"/>
          <p:cNvSpPr/>
          <p:nvPr/>
        </p:nvSpPr>
        <p:spPr>
          <a:xfrm>
            <a:off x="500059" y="4458890"/>
            <a:ext cx="4940306" cy="690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3" y="0"/>
                </a:lnTo>
              </a:path>
            </a:pathLst>
          </a:custGeom>
          <a:solidFill>
            <a:srgbClr val="9FCBDC">
              <a:alpha val="39999"/>
            </a:srgbClr>
          </a:solidFill>
          <a:ln w="12700">
            <a:miter lim="400000"/>
          </a:ln>
        </p:spPr>
        <p:txBody>
          <a:bodyPr lIns="45717" tIns="45717" rIns="45717" bIns="45717"/>
          <a:lstStyle/>
          <a:p>
            <a:pPr algn="ctr" defTabSz="914378" hangingPunct="0">
              <a:defRPr sz="3600" i="0" u="sng">
                <a:solidFill>
                  <a:srgbClr val="FFFFFF"/>
                </a:solidFill>
              </a:defRPr>
            </a:pPr>
            <a:endParaRPr sz="3600" u="sng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8" name="Line"/>
          <p:cNvSpPr/>
          <p:nvPr/>
        </p:nvSpPr>
        <p:spPr>
          <a:xfrm>
            <a:off x="485776" y="4454129"/>
            <a:ext cx="3690938" cy="700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490"/>
                </a:lnTo>
                <a:lnTo>
                  <a:pt x="17057" y="21600"/>
                </a:lnTo>
                <a:lnTo>
                  <a:pt x="46" y="147"/>
                </a:ln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7" tIns="45717" rIns="45717" bIns="45717"/>
          <a:lstStyle/>
          <a:p>
            <a:pPr algn="ctr" defTabSz="914378" hangingPunct="0">
              <a:defRPr sz="3600" i="0" u="sng">
                <a:solidFill>
                  <a:srgbClr val="FFFFFF"/>
                </a:solidFill>
              </a:defRPr>
            </a:pPr>
            <a:endParaRPr sz="3600" u="sng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99" name="image1.png" descr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350" y="4343401"/>
            <a:ext cx="3408363" cy="814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age2.png" descr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699" y="4333877"/>
            <a:ext cx="3414713" cy="827485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Chevron"/>
          <p:cNvSpPr/>
          <p:nvPr/>
        </p:nvSpPr>
        <p:spPr>
          <a:xfrm>
            <a:off x="8664579" y="3740944"/>
            <a:ext cx="182563" cy="17145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</a:ln>
          <a:effectLst>
            <a:outerShdw blurRad="63500" dist="25400" dir="5400000" rotWithShape="0">
              <a:srgbClr val="808080">
                <a:alpha val="45997"/>
              </a:srgbClr>
            </a:outerShdw>
          </a:effectLst>
        </p:spPr>
        <p:txBody>
          <a:bodyPr lIns="45717" tIns="45717" rIns="45717" bIns="45717" anchor="ctr"/>
          <a:lstStyle/>
          <a:p>
            <a:pPr defTabSz="914378" hangingPunct="0">
              <a:defRPr sz="1800" i="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endParaRPr kern="0">
              <a:solidFill>
                <a:srgbClr val="FFFFFF"/>
              </a:solidFill>
              <a:latin typeface="Lucida Sans Unicode"/>
              <a:ea typeface="Lucida Sans Unicode"/>
              <a:cs typeface="Lucida Sans Unicode"/>
              <a:sym typeface="Lucida Sans Unicode"/>
            </a:endParaRPr>
          </a:p>
        </p:txBody>
      </p:sp>
      <p:sp>
        <p:nvSpPr>
          <p:cNvPr id="202" name="Chevron"/>
          <p:cNvSpPr/>
          <p:nvPr/>
        </p:nvSpPr>
        <p:spPr>
          <a:xfrm>
            <a:off x="8477254" y="3740944"/>
            <a:ext cx="182563" cy="17145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</a:ln>
          <a:effectLst>
            <a:outerShdw blurRad="63500" dist="25400" dir="5400000" rotWithShape="0">
              <a:srgbClr val="808080">
                <a:alpha val="45997"/>
              </a:srgbClr>
            </a:outerShdw>
          </a:effectLst>
        </p:spPr>
        <p:txBody>
          <a:bodyPr lIns="45717" tIns="45717" rIns="45717" bIns="45717" anchor="ctr"/>
          <a:lstStyle/>
          <a:p>
            <a:pPr defTabSz="914378" hangingPunct="0">
              <a:defRPr sz="1800" i="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endParaRPr kern="0">
              <a:solidFill>
                <a:srgbClr val="FFFFFF"/>
              </a:solidFill>
              <a:latin typeface="Lucida Sans Unicode"/>
              <a:ea typeface="Lucida Sans Unicode"/>
              <a:cs typeface="Lucida Sans Unicode"/>
              <a:sym typeface="Lucida Sans Unicode"/>
            </a:endParaRPr>
          </a:p>
        </p:txBody>
      </p:sp>
      <p:sp>
        <p:nvSpPr>
          <p:cNvPr id="20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914378">
              <a:defRPr sz="4100" b="1">
                <a:solidFill>
                  <a:srgbClr val="DEF5FA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r>
              <a:t>Title Text</a:t>
            </a:r>
          </a:p>
        </p:txBody>
      </p:sp>
      <p:sp>
        <p:nvSpPr>
          <p:cNvPr id="20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110853"/>
            <a:ext cx="8229600" cy="3394472"/>
          </a:xfrm>
          <a:prstGeom prst="rect">
            <a:avLst/>
          </a:prstGeom>
        </p:spPr>
        <p:txBody>
          <a:bodyPr/>
          <a:lstStyle>
            <a:lvl1pPr marL="365116" indent="-255578" defTabSz="914378">
              <a:spcBef>
                <a:spcPts val="400"/>
              </a:spcBef>
              <a:buClr>
                <a:srgbClr val="2DA2BF"/>
              </a:buClr>
              <a:buFontTx/>
              <a:buChar char="●"/>
              <a:defRPr sz="270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  <a:lvl2pPr marL="660452" indent="-268349" defTabSz="914378">
              <a:spcBef>
                <a:spcPts val="400"/>
              </a:spcBef>
              <a:buClr>
                <a:srgbClr val="2DA2BF"/>
              </a:buClr>
              <a:buFontTx/>
              <a:buChar char="◦"/>
              <a:defRPr sz="270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2pPr>
            <a:lvl3pPr marL="924126" indent="-293905" defTabSz="914378">
              <a:spcBef>
                <a:spcPts val="400"/>
              </a:spcBef>
              <a:buClr>
                <a:srgbClr val="2DA2BF"/>
              </a:buClr>
              <a:buFontTx/>
              <a:buChar char="●"/>
              <a:defRPr sz="270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3pPr>
            <a:lvl4pPr marL="1239220" indent="-324843" defTabSz="914378">
              <a:spcBef>
                <a:spcPts val="400"/>
              </a:spcBef>
              <a:buClr>
                <a:srgbClr val="2DA2BF"/>
              </a:buClr>
              <a:buFontTx/>
              <a:buChar char="●"/>
              <a:defRPr sz="270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4pPr>
            <a:lvl5pPr marL="1485863" indent="-342892" defTabSz="914378">
              <a:spcBef>
                <a:spcPts val="400"/>
              </a:spcBef>
              <a:buClr>
                <a:srgbClr val="2DA2BF"/>
              </a:buClr>
              <a:buFontTx/>
              <a:buChar char="●"/>
              <a:defRPr sz="270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53187" y="4834186"/>
            <a:ext cx="260642" cy="246215"/>
          </a:xfrm>
          <a:prstGeom prst="rect">
            <a:avLst/>
          </a:prstGeom>
        </p:spPr>
        <p:txBody>
          <a:bodyPr anchor="b"/>
          <a:lstStyle>
            <a:lvl1pPr defTabSz="914378">
              <a:defRPr sz="100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977154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0"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58561" y="4194231"/>
            <a:ext cx="256792" cy="253908"/>
          </a:xfrm>
          <a:prstGeom prst="rect">
            <a:avLst/>
          </a:prstGeom>
        </p:spPr>
        <p:txBody>
          <a:bodyPr lIns="34286" tIns="34286" rIns="34286" bIns="34286"/>
          <a:lstStyle>
            <a:lvl1pPr defTabSz="914081"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875740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Line"/>
          <p:cNvSpPr/>
          <p:nvPr/>
        </p:nvSpPr>
        <p:spPr>
          <a:xfrm>
            <a:off x="500059" y="4458893"/>
            <a:ext cx="4940306" cy="690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3" y="0"/>
                </a:lnTo>
              </a:path>
            </a:pathLst>
          </a:custGeom>
          <a:solidFill>
            <a:srgbClr val="9FCBDC">
              <a:alpha val="39999"/>
            </a:srgbClr>
          </a:solidFill>
          <a:ln w="12700">
            <a:miter lim="400000"/>
          </a:ln>
        </p:spPr>
        <p:txBody>
          <a:bodyPr lIns="45717" tIns="45717" rIns="45717" bIns="45717"/>
          <a:lstStyle/>
          <a:p>
            <a:pPr algn="ctr" defTabSz="914378" hangingPunct="0">
              <a:defRPr sz="3600" i="0" u="sng"/>
            </a:pPr>
            <a:endParaRPr sz="3600" u="sng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0" name="Line"/>
          <p:cNvSpPr/>
          <p:nvPr/>
        </p:nvSpPr>
        <p:spPr>
          <a:xfrm>
            <a:off x="485776" y="4454128"/>
            <a:ext cx="3690938" cy="7000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490"/>
                </a:lnTo>
                <a:lnTo>
                  <a:pt x="17057" y="21600"/>
                </a:lnTo>
                <a:lnTo>
                  <a:pt x="46" y="147"/>
                </a:ln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7" tIns="45717" rIns="45717" bIns="45717"/>
          <a:lstStyle/>
          <a:p>
            <a:pPr algn="ctr" defTabSz="914378" hangingPunct="0">
              <a:defRPr sz="3600" i="0" u="sng"/>
            </a:pPr>
            <a:endParaRPr sz="3600" u="sng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21" name="image5.png" descr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49" y="4343402"/>
            <a:ext cx="3402013" cy="809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6.png" descr="image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9049" y="4333877"/>
            <a:ext cx="3421063" cy="823913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53187" y="4834186"/>
            <a:ext cx="260642" cy="246215"/>
          </a:xfrm>
          <a:prstGeom prst="rect">
            <a:avLst/>
          </a:prstGeom>
        </p:spPr>
        <p:txBody>
          <a:bodyPr anchor="b"/>
          <a:lstStyle>
            <a:lvl1pPr defTabSz="914378">
              <a:defRPr sz="10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799176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itle Text"/>
          <p:cNvSpPr txBox="1">
            <a:spLocks noGrp="1"/>
          </p:cNvSpPr>
          <p:nvPr>
            <p:ph type="title"/>
          </p:nvPr>
        </p:nvSpPr>
        <p:spPr>
          <a:xfrm>
            <a:off x="1143000" y="1274269"/>
            <a:ext cx="6858000" cy="1343027"/>
          </a:xfrm>
          <a:prstGeom prst="rect">
            <a:avLst/>
          </a:prstGeom>
        </p:spPr>
        <p:txBody>
          <a:bodyPr lIns="34289" tIns="34289" rIns="34289" bIns="34289" anchor="b"/>
          <a:lstStyle>
            <a:lvl1pPr defTabSz="914378">
              <a:lnSpc>
                <a:spcPct val="90000"/>
              </a:lnSpc>
              <a:defRPr sz="60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3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43000" y="2669085"/>
            <a:ext cx="6858000" cy="931373"/>
          </a:xfrm>
          <a:prstGeom prst="rect">
            <a:avLst/>
          </a:prstGeom>
        </p:spPr>
        <p:txBody>
          <a:bodyPr lIns="34289" tIns="34289" rIns="34289" bIns="34289"/>
          <a:lstStyle>
            <a:lvl1pPr marL="0" indent="0" algn="ctr" defTabSz="914378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000000"/>
                </a:solidFill>
              </a:defRPr>
            </a:lvl1pPr>
            <a:lvl2pPr marL="0" indent="0" algn="ctr" defTabSz="914378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000000"/>
                </a:solidFill>
              </a:defRPr>
            </a:lvl2pPr>
            <a:lvl3pPr marL="0" indent="0" algn="ctr" defTabSz="914378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000000"/>
                </a:solidFill>
              </a:defRPr>
            </a:lvl3pPr>
            <a:lvl4pPr marL="0" indent="0" algn="ctr" defTabSz="914378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000000"/>
                </a:solidFill>
              </a:defRPr>
            </a:lvl4pPr>
            <a:lvl5pPr marL="0" indent="0" algn="ctr" defTabSz="914378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63365" y="4194119"/>
            <a:ext cx="251990" cy="253914"/>
          </a:xfrm>
          <a:prstGeom prst="rect">
            <a:avLst/>
          </a:prstGeom>
        </p:spPr>
        <p:txBody>
          <a:bodyPr lIns="34289" tIns="34289" rIns="34289" bIns="34289"/>
          <a:lstStyle>
            <a:lvl1pPr defTabSz="914378"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0184444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Line"/>
          <p:cNvSpPr/>
          <p:nvPr/>
        </p:nvSpPr>
        <p:spPr>
          <a:xfrm>
            <a:off x="500059" y="4458890"/>
            <a:ext cx="4940306" cy="6905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3" y="0"/>
                </a:lnTo>
              </a:path>
            </a:pathLst>
          </a:custGeom>
          <a:solidFill>
            <a:srgbClr val="9FCBDC">
              <a:alpha val="39999"/>
            </a:srgbClr>
          </a:solidFill>
          <a:ln w="12700">
            <a:miter lim="400000"/>
          </a:ln>
        </p:spPr>
        <p:txBody>
          <a:bodyPr lIns="45717" tIns="45717" rIns="45717" bIns="45717"/>
          <a:lstStyle/>
          <a:p>
            <a:pPr algn="ctr" defTabSz="914378" hangingPunct="0">
              <a:defRPr sz="3600" i="0" u="sng"/>
            </a:pPr>
            <a:endParaRPr sz="3600" u="sng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" name="Line"/>
          <p:cNvSpPr/>
          <p:nvPr/>
        </p:nvSpPr>
        <p:spPr>
          <a:xfrm>
            <a:off x="485776" y="4454128"/>
            <a:ext cx="3690938" cy="7000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490"/>
                </a:lnTo>
                <a:lnTo>
                  <a:pt x="17057" y="21600"/>
                </a:lnTo>
                <a:lnTo>
                  <a:pt x="46" y="147"/>
                </a:ln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7" tIns="45717" rIns="45717" bIns="45717"/>
          <a:lstStyle/>
          <a:p>
            <a:pPr algn="ctr" defTabSz="914378" hangingPunct="0">
              <a:defRPr sz="3600" i="0" u="sng"/>
            </a:pPr>
            <a:endParaRPr sz="3600" u="sng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41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50" y="4343401"/>
            <a:ext cx="3408363" cy="814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699" y="4333877"/>
            <a:ext cx="3414713" cy="827485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53187" y="4834186"/>
            <a:ext cx="260642" cy="246215"/>
          </a:xfrm>
          <a:prstGeom prst="rect">
            <a:avLst/>
          </a:prstGeom>
        </p:spPr>
        <p:txBody>
          <a:bodyPr anchor="b"/>
          <a:lstStyle>
            <a:lvl1pPr defTabSz="914378">
              <a:defRPr sz="10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5718611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itle Text"/>
          <p:cNvSpPr txBox="1">
            <a:spLocks noGrp="1"/>
          </p:cNvSpPr>
          <p:nvPr>
            <p:ph type="title"/>
          </p:nvPr>
        </p:nvSpPr>
        <p:spPr>
          <a:xfrm>
            <a:off x="1143000" y="1274269"/>
            <a:ext cx="6858000" cy="1343027"/>
          </a:xfrm>
          <a:prstGeom prst="rect">
            <a:avLst/>
          </a:prstGeom>
        </p:spPr>
        <p:txBody>
          <a:bodyPr lIns="34289" tIns="34289" rIns="34289" bIns="34289" anchor="b"/>
          <a:lstStyle>
            <a:lvl1pPr defTabSz="914378">
              <a:lnSpc>
                <a:spcPct val="90000"/>
              </a:lnSpc>
              <a:defRPr sz="60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43000" y="2669083"/>
            <a:ext cx="6858000" cy="931370"/>
          </a:xfrm>
          <a:prstGeom prst="rect">
            <a:avLst/>
          </a:prstGeom>
        </p:spPr>
        <p:txBody>
          <a:bodyPr lIns="34289" tIns="34289" rIns="34289" bIns="34289"/>
          <a:lstStyle>
            <a:lvl1pPr marL="0" indent="0" algn="ctr" defTabSz="914378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000000"/>
                </a:solidFill>
              </a:defRPr>
            </a:lvl1pPr>
            <a:lvl2pPr marL="0" indent="0" algn="ctr" defTabSz="914378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000000"/>
                </a:solidFill>
              </a:defRPr>
            </a:lvl2pPr>
            <a:lvl3pPr marL="0" indent="0" algn="ctr" defTabSz="914378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000000"/>
                </a:solidFill>
              </a:defRPr>
            </a:lvl3pPr>
            <a:lvl4pPr marL="0" indent="0" algn="ctr" defTabSz="914378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000000"/>
                </a:solidFill>
              </a:defRPr>
            </a:lvl4pPr>
            <a:lvl5pPr marL="0" indent="0" algn="ctr" defTabSz="914378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63365" y="4194119"/>
            <a:ext cx="251990" cy="253914"/>
          </a:xfrm>
          <a:prstGeom prst="rect">
            <a:avLst/>
          </a:prstGeom>
        </p:spPr>
        <p:txBody>
          <a:bodyPr lIns="34289" tIns="34289" rIns="34289" bIns="34289"/>
          <a:lstStyle>
            <a:lvl1pPr defTabSz="914378"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2947933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itle Text"/>
          <p:cNvSpPr txBox="1">
            <a:spLocks noGrp="1"/>
          </p:cNvSpPr>
          <p:nvPr>
            <p:ph type="title"/>
          </p:nvPr>
        </p:nvSpPr>
        <p:spPr>
          <a:xfrm>
            <a:off x="457200" y="205981"/>
            <a:ext cx="8229600" cy="857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Title Text</a:t>
            </a:r>
          </a:p>
        </p:txBody>
      </p:sp>
      <p:sp>
        <p:nvSpPr>
          <p:cNvPr id="26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SzPct val="100000"/>
              <a:buChar char="•"/>
              <a:defRPr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defRPr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defRPr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defRPr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194505" indent="-365751">
              <a:defRPr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02118" y="4765691"/>
            <a:ext cx="284687" cy="2769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696998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90215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10473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21135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493083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664914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070536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350645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05976"/>
            <a:ext cx="8229600" cy="857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7" tIns="45717" rIns="45717" bIns="4571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7" tIns="45717" rIns="45717" bIns="45717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11735" y="4765691"/>
            <a:ext cx="275069" cy="276993"/>
          </a:xfrm>
          <a:prstGeom prst="rect">
            <a:avLst/>
          </a:prstGeom>
          <a:ln w="12700">
            <a:miter lim="400000"/>
          </a:ln>
        </p:spPr>
        <p:txBody>
          <a:bodyPr wrap="none" lIns="45717" tIns="45717" rIns="45717" bIns="45717" anchor="ctr">
            <a:spAutoFit/>
          </a:bodyPr>
          <a:lstStyle>
            <a:lvl1pPr algn="r" defTabSz="457189">
              <a:spcBef>
                <a:spcPts val="0"/>
              </a:spcBef>
              <a:defRPr sz="1200" i="0">
                <a:solidFill>
                  <a:srgbClr val="E6E7E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/>
            <a:fld id="{86CB4B4D-7CA3-9044-876B-883B54F8677D}" type="slidenum">
              <a:rPr kern="0"/>
              <a:pPr hangingPunct="0"/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107110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ransition spd="med"/>
  <p:txStyles>
    <p:titleStyle>
      <a:lvl1pPr marL="0" marR="0" indent="0" algn="ct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DDDEDD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DDDEDD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DDDEDD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DDDEDD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DDDEDD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DDDEDD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DDDEDD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DDDEDD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DDDEDD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892" marR="0" indent="-342892" algn="l" defTabSz="45718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68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DDDEDD"/>
          </a:solidFill>
          <a:uFillTx/>
          <a:latin typeface="Calibri"/>
          <a:ea typeface="Calibri"/>
          <a:cs typeface="Calibri"/>
          <a:sym typeface="Calibri"/>
        </a:defRPr>
      </a:lvl1pPr>
      <a:lvl2pPr marL="783752" marR="0" indent="-326563" algn="l" defTabSz="45718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DDDEDD"/>
          </a:solidFill>
          <a:uFillTx/>
          <a:latin typeface="Calibri"/>
          <a:ea typeface="Calibri"/>
          <a:cs typeface="Calibri"/>
          <a:sym typeface="Calibri"/>
        </a:defRPr>
      </a:lvl2pPr>
      <a:lvl3pPr marL="1219169" marR="0" indent="-304793" algn="l" defTabSz="45718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DDDEDD"/>
          </a:solidFill>
          <a:uFillTx/>
          <a:latin typeface="Calibri"/>
          <a:ea typeface="Calibri"/>
          <a:cs typeface="Calibri"/>
          <a:sym typeface="Calibri"/>
        </a:defRPr>
      </a:lvl3pPr>
      <a:lvl4pPr marL="1737317" marR="0" indent="-365751" algn="l" defTabSz="45718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DDDEDD"/>
          </a:solidFill>
          <a:uFillTx/>
          <a:latin typeface="Calibri"/>
          <a:ea typeface="Calibri"/>
          <a:cs typeface="Calibri"/>
          <a:sym typeface="Calibri"/>
        </a:defRPr>
      </a:lvl4pPr>
      <a:lvl5pPr marL="2235144" marR="0" indent="-406390" algn="l" defTabSz="45718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DDDEDD"/>
          </a:solidFill>
          <a:uFillTx/>
          <a:latin typeface="Calibri"/>
          <a:ea typeface="Calibri"/>
          <a:cs typeface="Calibri"/>
          <a:sym typeface="Calibri"/>
        </a:defRPr>
      </a:lvl5pPr>
      <a:lvl6pPr marL="2692333" marR="0" indent="-406390" algn="l" defTabSz="45718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DDDEDD"/>
          </a:solidFill>
          <a:uFillTx/>
          <a:latin typeface="Calibri"/>
          <a:ea typeface="Calibri"/>
          <a:cs typeface="Calibri"/>
          <a:sym typeface="Calibri"/>
        </a:defRPr>
      </a:lvl6pPr>
      <a:lvl7pPr marL="3149522" marR="0" indent="-406390" algn="l" defTabSz="45718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DDDEDD"/>
          </a:solidFill>
          <a:uFillTx/>
          <a:latin typeface="Calibri"/>
          <a:ea typeface="Calibri"/>
          <a:cs typeface="Calibri"/>
          <a:sym typeface="Calibri"/>
        </a:defRPr>
      </a:lvl7pPr>
      <a:lvl8pPr marL="3606710" marR="0" indent="-406390" algn="l" defTabSz="45718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DDDEDD"/>
          </a:solidFill>
          <a:uFillTx/>
          <a:latin typeface="Calibri"/>
          <a:ea typeface="Calibri"/>
          <a:cs typeface="Calibri"/>
          <a:sym typeface="Calibri"/>
        </a:defRPr>
      </a:lvl8pPr>
      <a:lvl9pPr marL="4063898" marR="0" indent="-406390" algn="l" defTabSz="45718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DDDEDD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hueOff val="249502"/>
                <a:satOff val="48101"/>
                <a:lumOff val="28891"/>
              </a:schemeClr>
            </a:gs>
            <a:gs pos="100000">
              <a:schemeClr val="accent5">
                <a:hueOff val="308963"/>
                <a:satOff val="48101"/>
                <a:lumOff val="4168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Title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5" name="Wellness 10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None/>
              <a:defRPr sz="9600">
                <a:solidFill>
                  <a:srgbClr val="000000"/>
                </a:solidFill>
              </a:defRPr>
            </a:lvl1pPr>
          </a:lstStyle>
          <a:p>
            <a:r>
              <a:t>Wellness 101</a:t>
            </a:r>
          </a:p>
        </p:txBody>
      </p:sp>
    </p:spTree>
    <p:extLst>
      <p:ext uri="{BB962C8B-B14F-4D97-AF65-F5344CB8AC3E}">
        <p14:creationId xmlns:p14="http://schemas.microsoft.com/office/powerpoint/2010/main" val="17088062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image22.png" descr="image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5426" y="114304"/>
            <a:ext cx="8693150" cy="859631"/>
          </a:xfrm>
          <a:prstGeom prst="rect">
            <a:avLst/>
          </a:prstGeom>
          <a:ln w="12700">
            <a:miter lim="400000"/>
          </a:ln>
        </p:spPr>
      </p:pic>
      <p:sp>
        <p:nvSpPr>
          <p:cNvPr id="554" name="The average vegetable found in today's supermarket is anywhere from 5% to 40% lower in minerals (including magnesium, iron, calcium and zinc) than those harvested just 50 years ago.…"/>
          <p:cNvSpPr txBox="1">
            <a:spLocks noGrp="1"/>
          </p:cNvSpPr>
          <p:nvPr>
            <p:ph type="body" idx="4294967295"/>
          </p:nvPr>
        </p:nvSpPr>
        <p:spPr>
          <a:xfrm>
            <a:off x="458787" y="1007529"/>
            <a:ext cx="8226426" cy="4135972"/>
          </a:xfrm>
          <a:prstGeom prst="rect">
            <a:avLst/>
          </a:prstGeom>
        </p:spPr>
        <p:txBody>
          <a:bodyPr/>
          <a:lstStyle/>
          <a:p>
            <a:pPr marL="0" indent="109532" defTabSz="914378">
              <a:spcBef>
                <a:spcPts val="400"/>
              </a:spcBef>
              <a:buSzTx/>
              <a:buNone/>
              <a:defRPr sz="27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endParaRPr/>
          </a:p>
          <a:p>
            <a:pPr marL="0" lvl="1" indent="0" defTabSz="914378">
              <a:spcBef>
                <a:spcPts val="300"/>
              </a:spcBef>
              <a:buSzTx/>
              <a:buNone/>
              <a:defRPr i="1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The average vegetable found in today's supermarket is anywhere from 5% to 40% lower in minerals (including magnesium, iron, calcium and zinc) than those harvested just 50 years ago.</a:t>
            </a:r>
            <a:br/>
            <a:endParaRPr sz="2300"/>
          </a:p>
          <a:p>
            <a:pPr marL="0" lvl="1" indent="0" defTabSz="914378">
              <a:spcBef>
                <a:spcPts val="300"/>
              </a:spcBef>
              <a:buSzTx/>
              <a:buNone/>
              <a:defRPr sz="18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Donald R. Davis, Biochemical Institute at the University of Texas</a:t>
            </a:r>
          </a:p>
        </p:txBody>
      </p:sp>
    </p:spTree>
    <p:extLst>
      <p:ext uri="{BB962C8B-B14F-4D97-AF65-F5344CB8AC3E}">
        <p14:creationId xmlns:p14="http://schemas.microsoft.com/office/powerpoint/2010/main" val="126878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isotonixadvantage" descr="isotonixadvant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5426" y="1257300"/>
            <a:ext cx="8693150" cy="3086100"/>
          </a:xfrm>
          <a:prstGeom prst="rect">
            <a:avLst/>
          </a:prstGeom>
          <a:ln w="12700">
            <a:miter lim="400000"/>
          </a:ln>
        </p:spPr>
      </p:pic>
      <p:sp>
        <p:nvSpPr>
          <p:cNvPr id="557" name="Make Sure It Is Isotonic"/>
          <p:cNvSpPr txBox="1">
            <a:spLocks noGrp="1"/>
          </p:cNvSpPr>
          <p:nvPr>
            <p:ph type="title" idx="4294967295"/>
          </p:nvPr>
        </p:nvSpPr>
        <p:spPr>
          <a:xfrm>
            <a:off x="785818" y="129778"/>
            <a:ext cx="7315201" cy="1251350"/>
          </a:xfrm>
          <a:prstGeom prst="rect">
            <a:avLst/>
          </a:prstGeom>
          <a:effectLst>
            <a:reflection stA="55210" endPos="40000" dir="5400000" sy="-100000" algn="bl" rotWithShape="0"/>
          </a:effectLst>
        </p:spPr>
        <p:txBody>
          <a:bodyPr/>
          <a:lstStyle>
            <a:lvl1pPr>
              <a:defRPr>
                <a:solidFill>
                  <a:srgbClr val="535353"/>
                </a:solidFill>
              </a:defRPr>
            </a:lvl1pPr>
          </a:lstStyle>
          <a:p>
            <a:r>
              <a:t>Make Sure It Is Isotonic</a:t>
            </a:r>
          </a:p>
        </p:txBody>
      </p:sp>
    </p:spTree>
    <p:extLst>
      <p:ext uri="{BB962C8B-B14F-4D97-AF65-F5344CB8AC3E}">
        <p14:creationId xmlns:p14="http://schemas.microsoft.com/office/powerpoint/2010/main" val="405212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image25.png" descr="image2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205978"/>
            <a:ext cx="8229600" cy="859634"/>
          </a:xfrm>
          <a:prstGeom prst="rect">
            <a:avLst/>
          </a:prstGeom>
          <a:ln w="12700">
            <a:miter lim="400000"/>
          </a:ln>
        </p:spPr>
      </p:pic>
      <p:pic>
        <p:nvPicPr>
          <p:cNvPr id="560" name="6459ibv.jpg" descr="6459ibv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" y="952500"/>
            <a:ext cx="4343400" cy="3238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1" name="lg_935461732__400x400__.jpg" descr="lg_935461732__400x400__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05300" y="1266825"/>
            <a:ext cx="5080000" cy="3810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229308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image26.png" descr="image2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2626" y="457204"/>
            <a:ext cx="7778750" cy="859631"/>
          </a:xfrm>
          <a:prstGeom prst="rect">
            <a:avLst/>
          </a:prstGeom>
          <a:ln w="12700">
            <a:miter lim="400000"/>
          </a:ln>
        </p:spPr>
      </p:pic>
      <p:pic>
        <p:nvPicPr>
          <p:cNvPr id="564" name="images.jpeg" descr="images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0" y="1083471"/>
            <a:ext cx="2895600" cy="210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65" name="images-1.jpeg" descr="images-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97026" y="3086101"/>
            <a:ext cx="3230566" cy="1897856"/>
          </a:xfrm>
          <a:prstGeom prst="rect">
            <a:avLst/>
          </a:prstGeom>
          <a:ln w="12700">
            <a:miter lim="400000"/>
          </a:ln>
        </p:spPr>
      </p:pic>
      <p:sp>
        <p:nvSpPr>
          <p:cNvPr id="566" name="Oxidation = damage by free radicals…"/>
          <p:cNvSpPr txBox="1">
            <a:spLocks noGrp="1"/>
          </p:cNvSpPr>
          <p:nvPr>
            <p:ph type="body" sz="half" idx="4294967295"/>
          </p:nvPr>
        </p:nvSpPr>
        <p:spPr>
          <a:xfrm>
            <a:off x="4951413" y="1381125"/>
            <a:ext cx="3581404" cy="33147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88879" indent="-188105" defTabSz="841226">
              <a:spcBef>
                <a:spcPts val="300"/>
              </a:spcBef>
              <a:buClr>
                <a:srgbClr val="2DA2BF"/>
              </a:buClr>
              <a:buFont typeface="Euphemia UCAS"/>
              <a:buChar char="}"/>
              <a:defRPr sz="25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Oxidation = damage by free radicals</a:t>
            </a:r>
          </a:p>
          <a:p>
            <a:pPr marL="288879" indent="-188105" defTabSz="841226">
              <a:spcBef>
                <a:spcPts val="300"/>
              </a:spcBef>
              <a:buClr>
                <a:srgbClr val="2DA2BF"/>
              </a:buClr>
              <a:buFont typeface="Euphemia UCAS"/>
              <a:buChar char="}"/>
              <a:defRPr sz="25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Antioxidants protect your cells from damage</a:t>
            </a:r>
          </a:p>
          <a:p>
            <a:pPr marL="288879" indent="-188105" defTabSz="841226">
              <a:spcBef>
                <a:spcPts val="300"/>
              </a:spcBef>
              <a:buClr>
                <a:srgbClr val="2DA2BF"/>
              </a:buClr>
              <a:buFont typeface="Euphemia UCAS"/>
              <a:buChar char="}"/>
              <a:defRPr sz="25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Look for foods with a high ORAC value</a:t>
            </a:r>
          </a:p>
          <a:p>
            <a:pPr marL="288879" indent="-188105" defTabSz="841226">
              <a:spcBef>
                <a:spcPts val="300"/>
              </a:spcBef>
              <a:buClr>
                <a:srgbClr val="2DA2BF"/>
              </a:buClr>
              <a:buFont typeface="Euphemia UCAS"/>
              <a:buChar char="}"/>
              <a:defRPr sz="25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Eat lots of berries and colorful foods</a:t>
            </a:r>
          </a:p>
        </p:txBody>
      </p:sp>
    </p:spTree>
    <p:extLst>
      <p:ext uri="{BB962C8B-B14F-4D97-AF65-F5344CB8AC3E}">
        <p14:creationId xmlns:p14="http://schemas.microsoft.com/office/powerpoint/2010/main" val="31710063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Isotonix OPC-3®"/>
          <p:cNvSpPr txBox="1"/>
          <p:nvPr/>
        </p:nvSpPr>
        <p:spPr>
          <a:xfrm>
            <a:off x="35570" y="209495"/>
            <a:ext cx="9072862" cy="800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7" tIns="45717" rIns="45717" bIns="45717" anchor="ctr">
            <a:spAutoFit/>
          </a:bodyPr>
          <a:lstStyle/>
          <a:p>
            <a:pPr algn="ctr" defTabSz="914378" hangingPunct="0">
              <a:spcBef>
                <a:spcPts val="1400"/>
              </a:spcBef>
              <a:defRPr sz="4600">
                <a:effectLst>
                  <a:outerShdw blurRad="12700" dist="25400" dir="2700000" rotWithShape="0">
                    <a:srgbClr val="DDDDDD"/>
                  </a:outerShdw>
                </a:effectLst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rPr sz="4600" i="1" kern="0">
                <a:solidFill>
                  <a:srgbClr val="00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Lucida Sans Unicode"/>
                <a:ea typeface="Lucida Sans Unicode"/>
                <a:cs typeface="Lucida Sans Unicode"/>
                <a:sym typeface="Lucida Sans Unicode"/>
              </a:rPr>
              <a:t>Isotonix OPC-3</a:t>
            </a:r>
            <a:r>
              <a:rPr sz="4600" i="1" kern="0" baseline="30000">
                <a:solidFill>
                  <a:srgbClr val="00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Lucida Sans Unicode"/>
                <a:ea typeface="Lucida Sans Unicode"/>
                <a:cs typeface="Lucida Sans Unicode"/>
                <a:sym typeface="Lucida Sans Unicode"/>
              </a:rPr>
              <a:t>®</a:t>
            </a:r>
          </a:p>
        </p:txBody>
      </p:sp>
      <p:pic>
        <p:nvPicPr>
          <p:cNvPr id="569" name="US_ENG_3009_isotonixOPC3SingleBottle90Servings01_708.png" descr="US_ENG_3009_isotonixOPC3SingleBottle90Servings01_7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5162" y="714375"/>
            <a:ext cx="2833693" cy="3714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0" name="image30.png" descr="image3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6254" y="3970099"/>
            <a:ext cx="8751494" cy="11669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242732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image31.png" descr="image3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2626" y="457204"/>
            <a:ext cx="7778750" cy="85963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3" name="Colorful-vegetables-755879" descr="Colorful-vegetables-75587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948" y="968293"/>
            <a:ext cx="4840152" cy="3900894"/>
          </a:xfrm>
          <a:prstGeom prst="rect">
            <a:avLst/>
          </a:prstGeom>
          <a:ln w="12700">
            <a:miter lim="400000"/>
          </a:ln>
        </p:spPr>
      </p:pic>
      <p:sp>
        <p:nvSpPr>
          <p:cNvPr id="574" name="Change your perception of the role veggies play in your diet.…"/>
          <p:cNvSpPr txBox="1">
            <a:spLocks noGrp="1"/>
          </p:cNvSpPr>
          <p:nvPr>
            <p:ph type="body" sz="half" idx="4294967295"/>
          </p:nvPr>
        </p:nvSpPr>
        <p:spPr>
          <a:xfrm>
            <a:off x="5256213" y="1085141"/>
            <a:ext cx="3581404" cy="366720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40625" indent="-240625" defTabSz="795507">
              <a:lnSpc>
                <a:spcPct val="80000"/>
              </a:lnSpc>
              <a:spcBef>
                <a:spcPts val="300"/>
              </a:spcBef>
              <a:buFontTx/>
              <a:buChar char="•"/>
              <a:defRPr sz="24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Change your perception of the role veggies play in your diet. </a:t>
            </a:r>
          </a:p>
          <a:p>
            <a:pPr marL="240625" indent="-240625" defTabSz="795507">
              <a:lnSpc>
                <a:spcPct val="80000"/>
              </a:lnSpc>
              <a:spcBef>
                <a:spcPts val="300"/>
              </a:spcBef>
              <a:buFontTx/>
              <a:buChar char="•"/>
              <a:defRPr sz="24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The human diet should be plant-based.</a:t>
            </a:r>
          </a:p>
          <a:p>
            <a:pPr marL="240625" indent="-240625" defTabSz="795507">
              <a:lnSpc>
                <a:spcPct val="80000"/>
              </a:lnSpc>
              <a:spcBef>
                <a:spcPts val="300"/>
              </a:spcBef>
              <a:buFontTx/>
              <a:buChar char="•"/>
              <a:defRPr sz="24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Increase your intake of dark, leafy greens.  </a:t>
            </a:r>
          </a:p>
          <a:p>
            <a:pPr marL="240625" indent="-240625" defTabSz="795507">
              <a:lnSpc>
                <a:spcPct val="80000"/>
              </a:lnSpc>
              <a:spcBef>
                <a:spcPts val="300"/>
              </a:spcBef>
              <a:buFontTx/>
              <a:buChar char="•"/>
              <a:defRPr sz="24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Find ways to make this convenient, tasty and fun.</a:t>
            </a:r>
          </a:p>
        </p:txBody>
      </p:sp>
    </p:spTree>
    <p:extLst>
      <p:ext uri="{BB962C8B-B14F-4D97-AF65-F5344CB8AC3E}">
        <p14:creationId xmlns:p14="http://schemas.microsoft.com/office/powerpoint/2010/main" val="112499565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" name="image33.png" descr="image3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2626" y="209553"/>
            <a:ext cx="7778750" cy="85963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7" name="image34.png" descr="image3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42985" y="981074"/>
            <a:ext cx="5435769" cy="4149627"/>
          </a:xfrm>
          <a:prstGeom prst="rect">
            <a:avLst/>
          </a:prstGeom>
          <a:ln w="12700">
            <a:miter lim="400000"/>
          </a:ln>
        </p:spPr>
      </p:pic>
      <p:sp>
        <p:nvSpPr>
          <p:cNvPr id="578" name="Nutritional equivalent to 8 salads a day…"/>
          <p:cNvSpPr txBox="1">
            <a:spLocks noGrp="1"/>
          </p:cNvSpPr>
          <p:nvPr>
            <p:ph type="body" sz="half" idx="4294967295"/>
          </p:nvPr>
        </p:nvSpPr>
        <p:spPr>
          <a:xfrm>
            <a:off x="4196903" y="1269951"/>
            <a:ext cx="4488318" cy="38545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60675" indent="-260675" defTabSz="914378">
              <a:spcBef>
                <a:spcPts val="400"/>
              </a:spcBef>
              <a:buFontTx/>
              <a:buChar char="•"/>
              <a:defRPr sz="26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Nutritional equivalent to 8 salads a day</a:t>
            </a:r>
          </a:p>
          <a:p>
            <a:pPr marL="260675" indent="-260675" defTabSz="914378">
              <a:spcBef>
                <a:spcPts val="400"/>
              </a:spcBef>
              <a:buFontTx/>
              <a:buChar char="•"/>
              <a:defRPr sz="26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Vegetable and herbal profile</a:t>
            </a:r>
          </a:p>
          <a:p>
            <a:pPr marL="260675" indent="-260675" defTabSz="914378">
              <a:spcBef>
                <a:spcPts val="400"/>
              </a:spcBef>
              <a:buFontTx/>
              <a:buChar char="•"/>
              <a:defRPr sz="26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Promotes body cleansing </a:t>
            </a:r>
          </a:p>
          <a:p>
            <a:pPr marL="260675" indent="-260675" defTabSz="914378">
              <a:spcBef>
                <a:spcPts val="400"/>
              </a:spcBef>
              <a:buFontTx/>
              <a:buChar char="•"/>
              <a:defRPr sz="26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Boosts energy and vitality</a:t>
            </a:r>
          </a:p>
          <a:p>
            <a:pPr marL="260675" indent="-260675" defTabSz="914378">
              <a:spcBef>
                <a:spcPts val="400"/>
              </a:spcBef>
              <a:buFontTx/>
              <a:buChar char="•"/>
              <a:defRPr sz="26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Aids in improving mood</a:t>
            </a:r>
          </a:p>
          <a:p>
            <a:pPr marL="260675" indent="-260675" defTabSz="914378">
              <a:spcBef>
                <a:spcPts val="400"/>
              </a:spcBef>
              <a:buFontTx/>
              <a:buChar char="•"/>
              <a:defRPr sz="26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Provides enzymes, nutrients, phytonutrients and probiotics</a:t>
            </a:r>
            <a:r>
              <a:rPr sz="24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603978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Title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58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2626" y="457204"/>
            <a:ext cx="7778750" cy="745331"/>
          </a:xfrm>
          <a:prstGeom prst="rect">
            <a:avLst/>
          </a:prstGeom>
          <a:ln w="12700">
            <a:miter lim="400000"/>
          </a:ln>
        </p:spPr>
      </p:pic>
      <p:pic>
        <p:nvPicPr>
          <p:cNvPr id="582" name="old-man-laughing.jpg" descr="old-man-laughing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6" y="1257300"/>
            <a:ext cx="3560763" cy="3086100"/>
          </a:xfrm>
          <a:prstGeom prst="rect">
            <a:avLst/>
          </a:prstGeom>
          <a:ln w="12700">
            <a:miter lim="400000"/>
          </a:ln>
        </p:spPr>
      </p:pic>
      <p:sp>
        <p:nvSpPr>
          <p:cNvPr id="583" name="University of Maryland study found that a sense of humor can protect against heart disease.…"/>
          <p:cNvSpPr txBox="1">
            <a:spLocks noGrp="1"/>
          </p:cNvSpPr>
          <p:nvPr>
            <p:ph type="body" sz="half" idx="1"/>
          </p:nvPr>
        </p:nvSpPr>
        <p:spPr>
          <a:xfrm>
            <a:off x="4146598" y="1418888"/>
            <a:ext cx="4540202" cy="317573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21300" indent="-224909" defTabSz="804652">
              <a:lnSpc>
                <a:spcPct val="80000"/>
              </a:lnSpc>
              <a:spcBef>
                <a:spcPts val="300"/>
              </a:spcBef>
              <a:buClr>
                <a:srgbClr val="2DA2BF"/>
              </a:buClr>
              <a:buFont typeface="Trebuchet MS"/>
              <a:buChar char="}"/>
              <a:defRPr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University of Maryland study found that a sense of humor can protect against heart disease.</a:t>
            </a:r>
          </a:p>
          <a:p>
            <a:pPr marL="0" indent="96386" defTabSz="804652">
              <a:lnSpc>
                <a:spcPct val="80000"/>
              </a:lnSpc>
              <a:spcBef>
                <a:spcPts val="300"/>
              </a:spcBef>
              <a:buSzTx/>
              <a:buNone/>
              <a:defRPr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  <a:p>
            <a:pPr marL="321300" indent="-224909" defTabSz="804652">
              <a:lnSpc>
                <a:spcPct val="80000"/>
              </a:lnSpc>
              <a:spcBef>
                <a:spcPts val="300"/>
              </a:spcBef>
              <a:buClr>
                <a:srgbClr val="2DA2BF"/>
              </a:buClr>
              <a:buFont typeface="Trebuchet MS"/>
              <a:buChar char="}"/>
              <a:defRPr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It reduces stress</a:t>
            </a:r>
          </a:p>
          <a:p>
            <a:pPr marL="0" indent="96386" defTabSz="804652">
              <a:lnSpc>
                <a:spcPct val="80000"/>
              </a:lnSpc>
              <a:spcBef>
                <a:spcPts val="300"/>
              </a:spcBef>
              <a:buSzTx/>
              <a:buNone/>
              <a:defRPr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  <a:p>
            <a:pPr marL="321300" indent="-224909" defTabSz="804652">
              <a:lnSpc>
                <a:spcPct val="80000"/>
              </a:lnSpc>
              <a:spcBef>
                <a:spcPts val="300"/>
              </a:spcBef>
              <a:buClr>
                <a:srgbClr val="2DA2BF"/>
              </a:buClr>
              <a:buFont typeface="Trebuchet MS"/>
              <a:buChar char="}"/>
              <a:defRPr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Laughter is the best medicine</a:t>
            </a:r>
          </a:p>
          <a:p>
            <a:pPr marL="324985" indent="-228594" defTabSz="804652">
              <a:lnSpc>
                <a:spcPct val="80000"/>
              </a:lnSpc>
              <a:spcBef>
                <a:spcPts val="3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  <a:p>
            <a:pPr marL="0" indent="96386" defTabSz="804652">
              <a:lnSpc>
                <a:spcPct val="80000"/>
              </a:lnSpc>
              <a:spcBef>
                <a:spcPts val="300"/>
              </a:spcBef>
              <a:buSzTx/>
              <a:buNone/>
              <a:defRPr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  <a:p>
            <a:pPr marL="321300" indent="-224909" defTabSz="804652">
              <a:lnSpc>
                <a:spcPct val="80000"/>
              </a:lnSpc>
              <a:spcBef>
                <a:spcPts val="300"/>
              </a:spcBef>
              <a:buClr>
                <a:srgbClr val="2DA2BF"/>
              </a:buClr>
              <a:buFont typeface="Trebuchet MS"/>
              <a:buChar char="}"/>
              <a:defRPr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Helps maintain a positive outlook</a:t>
            </a:r>
          </a:p>
        </p:txBody>
      </p:sp>
    </p:spTree>
    <p:extLst>
      <p:ext uri="{BB962C8B-B14F-4D97-AF65-F5344CB8AC3E}">
        <p14:creationId xmlns:p14="http://schemas.microsoft.com/office/powerpoint/2010/main" val="26549963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hueOff val="249502"/>
                <a:satOff val="48101"/>
                <a:lumOff val="28891"/>
              </a:schemeClr>
            </a:gs>
            <a:gs pos="35000">
              <a:srgbClr val="BFEDFF"/>
            </a:gs>
            <a:gs pos="100000">
              <a:schemeClr val="accent5">
                <a:hueOff val="308963"/>
                <a:satOff val="48101"/>
                <a:lumOff val="4168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image81.png" descr="image8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99734"/>
            <a:ext cx="8782348" cy="917371"/>
          </a:xfrm>
          <a:prstGeom prst="rect">
            <a:avLst/>
          </a:prstGeom>
          <a:ln w="12700">
            <a:miter lim="400000"/>
          </a:ln>
        </p:spPr>
      </p:pic>
      <p:sp>
        <p:nvSpPr>
          <p:cNvPr id="586" name="Register as a Preferred Customer…"/>
          <p:cNvSpPr txBox="1">
            <a:spLocks noGrp="1"/>
          </p:cNvSpPr>
          <p:nvPr>
            <p:ph type="body" idx="4294967295"/>
          </p:nvPr>
        </p:nvSpPr>
        <p:spPr>
          <a:xfrm>
            <a:off x="748165" y="1099954"/>
            <a:ext cx="7647683" cy="400544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38126" indent="-338126" defTabSz="914378">
              <a:spcBef>
                <a:spcPts val="1100"/>
              </a:spcBef>
              <a:buClr>
                <a:srgbClr val="2DA2BF"/>
              </a:buClr>
              <a:buFontTx/>
              <a:buChar char="▪"/>
              <a:tabLst>
                <a:tab pos="393690" algn="l"/>
              </a:tabLst>
              <a:defRPr sz="24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Register as a Preferred Customer</a:t>
            </a:r>
          </a:p>
          <a:p>
            <a:pPr marL="338126" indent="-338126" defTabSz="914378">
              <a:spcBef>
                <a:spcPts val="1100"/>
              </a:spcBef>
              <a:buClr>
                <a:srgbClr val="2DA2BF"/>
              </a:buClr>
              <a:buFontTx/>
              <a:buChar char="▪"/>
              <a:tabLst>
                <a:tab pos="393690" algn="l"/>
              </a:tabLst>
              <a:defRPr sz="24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Establish a Follow-Up System</a:t>
            </a:r>
            <a:endParaRPr sz="2700"/>
          </a:p>
          <a:p>
            <a:pPr marL="1252506" lvl="2" indent="-282568" defTabSz="914378">
              <a:spcBef>
                <a:spcPts val="1000"/>
              </a:spcBef>
              <a:buClr>
                <a:srgbClr val="DA1F28"/>
              </a:buClr>
              <a:buFontTx/>
              <a:buChar char="●"/>
              <a:tabLst>
                <a:tab pos="393690" algn="l"/>
              </a:tabLst>
              <a:defRPr sz="2100" i="1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Day 1</a:t>
            </a:r>
            <a:r>
              <a:rPr i="0"/>
              <a:t> - To thank for patronage and inquire about whether they had begun to use</a:t>
            </a:r>
          </a:p>
          <a:p>
            <a:pPr marL="1252506" lvl="2" indent="-282568" defTabSz="914378">
              <a:spcBef>
                <a:spcPts val="1000"/>
              </a:spcBef>
              <a:buClr>
                <a:srgbClr val="DA1F28"/>
              </a:buClr>
              <a:buFontTx/>
              <a:buChar char="●"/>
              <a:tabLst>
                <a:tab pos="393690" algn="l"/>
              </a:tabLst>
              <a:defRPr sz="2100" i="1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Day 3</a:t>
            </a:r>
            <a:r>
              <a:rPr i="0"/>
              <a:t> – To be sure product is being used properly</a:t>
            </a:r>
          </a:p>
          <a:p>
            <a:pPr marL="1252506" lvl="2" indent="-282568" defTabSz="914378">
              <a:spcBef>
                <a:spcPts val="1000"/>
              </a:spcBef>
              <a:buClr>
                <a:srgbClr val="DA1F28"/>
              </a:buClr>
              <a:buFontTx/>
              <a:buChar char="●"/>
              <a:tabLst>
                <a:tab pos="393690" algn="l"/>
              </a:tabLst>
              <a:defRPr sz="2100" i="1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Day 7</a:t>
            </a:r>
            <a:r>
              <a:rPr i="0"/>
              <a:t> – Share testimonial</a:t>
            </a:r>
          </a:p>
          <a:p>
            <a:pPr marL="1252506" lvl="2" indent="-282568" defTabSz="914378">
              <a:spcBef>
                <a:spcPts val="1000"/>
              </a:spcBef>
              <a:buClr>
                <a:srgbClr val="DA1F28"/>
              </a:buClr>
              <a:buFontTx/>
              <a:buChar char="●"/>
              <a:tabLst>
                <a:tab pos="393690" algn="l"/>
              </a:tabLst>
              <a:defRPr sz="2100" i="1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Day 14</a:t>
            </a:r>
            <a:r>
              <a:rPr i="0"/>
              <a:t> – Share testimonial and offer complementary products</a:t>
            </a:r>
          </a:p>
          <a:p>
            <a:pPr marL="1252506" lvl="2" indent="-282568" defTabSz="914378">
              <a:spcBef>
                <a:spcPts val="1000"/>
              </a:spcBef>
              <a:buClr>
                <a:srgbClr val="DA1F28"/>
              </a:buClr>
              <a:buFontTx/>
              <a:buChar char="●"/>
              <a:tabLst>
                <a:tab pos="393690" algn="l"/>
              </a:tabLst>
              <a:defRPr sz="2100" i="1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Day 21</a:t>
            </a:r>
            <a:r>
              <a:rPr i="0"/>
              <a:t> – Take reorder and get referrals</a:t>
            </a:r>
          </a:p>
        </p:txBody>
      </p:sp>
    </p:spTree>
    <p:extLst>
      <p:ext uri="{BB962C8B-B14F-4D97-AF65-F5344CB8AC3E}">
        <p14:creationId xmlns:p14="http://schemas.microsoft.com/office/powerpoint/2010/main" val="1349871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hueOff val="249502"/>
                <a:satOff val="48101"/>
                <a:lumOff val="28891"/>
              </a:schemeClr>
            </a:gs>
            <a:gs pos="35000">
              <a:srgbClr val="BFEDFF"/>
            </a:gs>
            <a:gs pos="100000">
              <a:schemeClr val="accent5">
                <a:hueOff val="308963"/>
                <a:satOff val="48101"/>
                <a:lumOff val="4168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image82.png" descr="image8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28604"/>
            <a:ext cx="8229600" cy="859631"/>
          </a:xfrm>
          <a:prstGeom prst="rect">
            <a:avLst/>
          </a:prstGeom>
          <a:ln w="12700">
            <a:miter lim="400000"/>
          </a:ln>
        </p:spPr>
      </p:pic>
      <p:sp>
        <p:nvSpPr>
          <p:cNvPr id="589" name="Build Share of Customer through add-on product sales.…"/>
          <p:cNvSpPr txBox="1">
            <a:spLocks noGrp="1"/>
          </p:cNvSpPr>
          <p:nvPr>
            <p:ph type="body" idx="4294967295"/>
          </p:nvPr>
        </p:nvSpPr>
        <p:spPr>
          <a:xfrm>
            <a:off x="559791" y="1141621"/>
            <a:ext cx="8125422" cy="4001880"/>
          </a:xfrm>
          <a:prstGeom prst="rect">
            <a:avLst/>
          </a:prstGeom>
        </p:spPr>
        <p:txBody>
          <a:bodyPr/>
          <a:lstStyle/>
          <a:p>
            <a:pPr marL="0" indent="0" defTabSz="914378">
              <a:spcBef>
                <a:spcPts val="400"/>
              </a:spcBef>
              <a:buSzTx/>
              <a:buNone/>
              <a:defRPr sz="24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Build Share of Customer through add-on product sales.</a:t>
            </a:r>
          </a:p>
          <a:p>
            <a:pPr marL="800080" lvl="1" indent="-347654" defTabSz="914378">
              <a:spcBef>
                <a:spcPts val="300"/>
              </a:spcBef>
              <a:buClr>
                <a:srgbClr val="2DA2BF"/>
              </a:buClr>
              <a:buFont typeface="Verdana"/>
              <a:buChar char="◦"/>
              <a:defRPr sz="24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Take time to teach every client about how to find, navigate, and shop through Shop.com.</a:t>
            </a:r>
          </a:p>
          <a:p>
            <a:pPr marL="914378" lvl="2" indent="0" defTabSz="914378">
              <a:spcBef>
                <a:spcPts val="300"/>
              </a:spcBef>
              <a:buClr>
                <a:srgbClr val="DA1F28"/>
              </a:buClr>
              <a:buFontTx/>
              <a:buChar char="●"/>
              <a:defRPr sz="20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endParaRPr/>
          </a:p>
          <a:p>
            <a:pPr marL="0" indent="0" defTabSz="914378">
              <a:spcBef>
                <a:spcPts val="400"/>
              </a:spcBef>
              <a:buSzTx/>
              <a:buNone/>
              <a:defRPr sz="24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Drive traffic to your Site.</a:t>
            </a:r>
          </a:p>
          <a:p>
            <a:pPr marL="800080" lvl="1" indent="-347654" defTabSz="914378">
              <a:spcBef>
                <a:spcPts val="300"/>
              </a:spcBef>
              <a:buClr>
                <a:srgbClr val="2DA2BF"/>
              </a:buClr>
              <a:buFont typeface="Verdana"/>
              <a:buChar char="◦"/>
              <a:defRPr sz="24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Tell everyone you know to visit your online business</a:t>
            </a:r>
          </a:p>
          <a:p>
            <a:pPr marL="800080" lvl="1" indent="-347654" defTabSz="914378">
              <a:spcBef>
                <a:spcPts val="300"/>
              </a:spcBef>
              <a:buClr>
                <a:srgbClr val="2DA2BF"/>
              </a:buClr>
              <a:buFont typeface="Verdana"/>
              <a:buChar char="◦"/>
              <a:defRPr sz="24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Review Auto-ship program for monthly reorders</a:t>
            </a:r>
          </a:p>
        </p:txBody>
      </p:sp>
    </p:spTree>
    <p:extLst>
      <p:ext uri="{BB962C8B-B14F-4D97-AF65-F5344CB8AC3E}">
        <p14:creationId xmlns:p14="http://schemas.microsoft.com/office/powerpoint/2010/main" val="328582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1. Sleep and Meditation"/>
          <p:cNvSpPr txBox="1">
            <a:spLocks noGrp="1"/>
          </p:cNvSpPr>
          <p:nvPr>
            <p:ph type="title" idx="4294967295"/>
          </p:nvPr>
        </p:nvSpPr>
        <p:spPr>
          <a:xfrm>
            <a:off x="20786" y="13433"/>
            <a:ext cx="9102430" cy="13391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r>
              <a:t>1. Sleep </a:t>
            </a:r>
          </a:p>
        </p:txBody>
      </p:sp>
      <p:pic>
        <p:nvPicPr>
          <p:cNvPr id="518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8905" y="1148940"/>
            <a:ext cx="4331912" cy="215418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9" name="images.jpeg" descr="images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3376" y="2159797"/>
            <a:ext cx="4316215" cy="21541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196572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hueOff val="249502"/>
                <a:satOff val="48101"/>
                <a:lumOff val="28891"/>
              </a:schemeClr>
            </a:gs>
            <a:gs pos="35000">
              <a:srgbClr val="BFEDFF"/>
            </a:gs>
            <a:gs pos="100000">
              <a:schemeClr val="accent5">
                <a:hueOff val="308963"/>
                <a:satOff val="48101"/>
                <a:lumOff val="4168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image80.png" descr="image8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205978"/>
            <a:ext cx="8229600" cy="859634"/>
          </a:xfrm>
          <a:prstGeom prst="rect">
            <a:avLst/>
          </a:prstGeom>
          <a:ln w="12700">
            <a:miter lim="400000"/>
          </a:ln>
        </p:spPr>
      </p:pic>
      <p:pic>
        <p:nvPicPr>
          <p:cNvPr id="592" name="images-3.jpeg" descr="images-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09800" y="2628901"/>
            <a:ext cx="4648200" cy="2147888"/>
          </a:xfrm>
          <a:prstGeom prst="rect">
            <a:avLst/>
          </a:prstGeom>
          <a:ln w="12700">
            <a:miter lim="400000"/>
          </a:ln>
        </p:spPr>
      </p:pic>
      <p:sp>
        <p:nvSpPr>
          <p:cNvPr id="593" name="Our professional channel which provides remarkable support and training for effortless retail within a Health Professional office"/>
          <p:cNvSpPr txBox="1">
            <a:spLocks noGrp="1"/>
          </p:cNvSpPr>
          <p:nvPr>
            <p:ph type="body" idx="4294967295"/>
          </p:nvPr>
        </p:nvSpPr>
        <p:spPr>
          <a:xfrm>
            <a:off x="-274" y="1202532"/>
            <a:ext cx="9144549" cy="3975832"/>
          </a:xfrm>
          <a:prstGeom prst="rect">
            <a:avLst/>
          </a:prstGeom>
        </p:spPr>
        <p:txBody>
          <a:bodyPr/>
          <a:lstStyle>
            <a:lvl1pPr marL="0" indent="0" algn="ctr" defTabSz="914400">
              <a:spcBef>
                <a:spcPts val="400"/>
              </a:spcBef>
              <a:buSzTx/>
              <a:buNone/>
              <a:defRPr sz="27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r>
              <a:t>Our professional channel which provides remarkable support and training for effortless retail within a Health Professional office</a:t>
            </a:r>
          </a:p>
        </p:txBody>
      </p:sp>
    </p:spTree>
    <p:extLst>
      <p:ext uri="{BB962C8B-B14F-4D97-AF65-F5344CB8AC3E}">
        <p14:creationId xmlns:p14="http://schemas.microsoft.com/office/powerpoint/2010/main" val="396143176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Text"/>
          <p:cNvSpPr txBox="1"/>
          <p:nvPr/>
        </p:nvSpPr>
        <p:spPr>
          <a:xfrm>
            <a:off x="4038606" y="4286253"/>
            <a:ext cx="879475" cy="646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7" tIns="45717" rIns="45717" bIns="45717">
            <a:spAutoFit/>
          </a:bodyPr>
          <a:lstStyle>
            <a:lvl1pPr>
              <a:defRPr sz="1800"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pPr defTabSz="914378" hangingPunct="0">
              <a:spcBef>
                <a:spcPts val="1400"/>
              </a:spcBef>
            </a:pPr>
            <a:r>
              <a:rPr i="1" kern="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522" name="PRIME Dreamz includes…"/>
          <p:cNvSpPr txBox="1">
            <a:spLocks noGrp="1"/>
          </p:cNvSpPr>
          <p:nvPr>
            <p:ph type="body" idx="4294967295"/>
          </p:nvPr>
        </p:nvSpPr>
        <p:spPr>
          <a:xfrm>
            <a:off x="3727946" y="1682390"/>
            <a:ext cx="6545958" cy="3037589"/>
          </a:xfrm>
          <a:prstGeom prst="rect">
            <a:avLst/>
          </a:prstGeom>
        </p:spPr>
        <p:txBody>
          <a:bodyPr/>
          <a:lstStyle/>
          <a:p>
            <a:pPr marL="228594" indent="-228594">
              <a:spcBef>
                <a:spcPts val="0"/>
              </a:spcBef>
              <a:buSzPct val="100000"/>
              <a:buFontTx/>
              <a:buChar char="•"/>
              <a:defRPr sz="20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  Helps enhance and stabilize mood</a:t>
            </a:r>
          </a:p>
          <a:p>
            <a:pPr marL="228594" indent="-228594">
              <a:spcBef>
                <a:spcPts val="0"/>
              </a:spcBef>
              <a:buSzPct val="100000"/>
              <a:buFontTx/>
              <a:buChar char="•"/>
              <a:defRPr sz="20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  May promote calmness and relaxation</a:t>
            </a:r>
          </a:p>
          <a:p>
            <a:pPr marL="228594" indent="-228594">
              <a:spcBef>
                <a:spcPts val="0"/>
              </a:spcBef>
              <a:buSzPct val="100000"/>
              <a:buFontTx/>
              <a:buChar char="•"/>
              <a:defRPr sz="20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  Supports healthy sleep quality   </a:t>
            </a:r>
          </a:p>
          <a:p>
            <a:pPr marL="228594" indent="-228594">
              <a:spcBef>
                <a:spcPts val="0"/>
              </a:spcBef>
              <a:buSzPct val="100000"/>
              <a:buFontTx/>
              <a:buChar char="•"/>
              <a:defRPr sz="20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  Promotes sleep</a:t>
            </a:r>
          </a:p>
          <a:p>
            <a:pPr marL="228594" indent="-228594">
              <a:spcBef>
                <a:spcPts val="0"/>
              </a:spcBef>
              <a:buSzPct val="100000"/>
              <a:buFontTx/>
              <a:buChar char="•"/>
              <a:defRPr sz="20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  Assists in releasing mental tension</a:t>
            </a:r>
          </a:p>
          <a:p>
            <a:pPr marL="228594" indent="-228594">
              <a:spcBef>
                <a:spcPts val="0"/>
              </a:spcBef>
              <a:buSzPct val="100000"/>
              <a:buFontTx/>
              <a:buChar char="•"/>
              <a:defRPr sz="20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  Contains L-Tryptophan and Magnesium</a:t>
            </a:r>
          </a:p>
        </p:txBody>
      </p:sp>
      <p:pic>
        <p:nvPicPr>
          <p:cNvPr id="523" name="nutrametrix-isotonix-essentials-turn-down.jpg" descr="nutrametrix-isotonix-essentials-turn-dow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9879" y="1154106"/>
            <a:ext cx="3870475" cy="2902858"/>
          </a:xfrm>
          <a:prstGeom prst="rect">
            <a:avLst/>
          </a:prstGeom>
          <a:ln w="12700">
            <a:miter lim="400000"/>
          </a:ln>
        </p:spPr>
      </p:pic>
      <p:sp>
        <p:nvSpPr>
          <p:cNvPr id="524" name="Natural Sleep Aid"/>
          <p:cNvSpPr txBox="1">
            <a:spLocks noGrp="1"/>
          </p:cNvSpPr>
          <p:nvPr>
            <p:ph type="title"/>
          </p:nvPr>
        </p:nvSpPr>
        <p:spPr>
          <a:xfrm>
            <a:off x="457200" y="1"/>
            <a:ext cx="8229600" cy="12692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Natural Sleep Aid</a:t>
            </a:r>
          </a:p>
        </p:txBody>
      </p:sp>
    </p:spTree>
    <p:extLst>
      <p:ext uri="{BB962C8B-B14F-4D97-AF65-F5344CB8AC3E}">
        <p14:creationId xmlns:p14="http://schemas.microsoft.com/office/powerpoint/2010/main" val="27935265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image12.png" descr="image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037" y="377503"/>
            <a:ext cx="8499928" cy="939332"/>
          </a:xfrm>
          <a:prstGeom prst="rect">
            <a:avLst/>
          </a:prstGeom>
          <a:ln w="12700">
            <a:miter lim="400000"/>
          </a:ln>
        </p:spPr>
      </p:pic>
      <p:pic>
        <p:nvPicPr>
          <p:cNvPr id="529" name="linolenic-acid" descr="linolenic-aci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607" y="1538500"/>
            <a:ext cx="3651399" cy="2849939"/>
          </a:xfrm>
          <a:prstGeom prst="rect">
            <a:avLst/>
          </a:prstGeom>
          <a:ln w="12700">
            <a:miter lim="400000"/>
          </a:ln>
        </p:spPr>
      </p:pic>
      <p:sp>
        <p:nvSpPr>
          <p:cNvPr id="530" name="The majority of Americans are deficient…"/>
          <p:cNvSpPr txBox="1">
            <a:spLocks noGrp="1"/>
          </p:cNvSpPr>
          <p:nvPr>
            <p:ph type="body" sz="half" idx="4294967295"/>
          </p:nvPr>
        </p:nvSpPr>
        <p:spPr>
          <a:xfrm>
            <a:off x="3837291" y="1306116"/>
            <a:ext cx="5131751" cy="352429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28594" indent="-228594" defTabSz="896089">
              <a:lnSpc>
                <a:spcPct val="80000"/>
              </a:lnSpc>
              <a:spcBef>
                <a:spcPts val="300"/>
              </a:spcBef>
              <a:buFontTx/>
              <a:buChar char="•"/>
              <a:defRPr sz="27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The majority of Americans are deficient</a:t>
            </a:r>
          </a:p>
          <a:p>
            <a:pPr marL="228594" indent="-228594" defTabSz="896089">
              <a:lnSpc>
                <a:spcPct val="80000"/>
              </a:lnSpc>
              <a:spcBef>
                <a:spcPts val="300"/>
              </a:spcBef>
              <a:buFontTx/>
              <a:buChar char="•"/>
              <a:defRPr sz="27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endParaRPr/>
          </a:p>
          <a:p>
            <a:pPr marL="228594" indent="-228594" defTabSz="896089">
              <a:lnSpc>
                <a:spcPct val="80000"/>
              </a:lnSpc>
              <a:spcBef>
                <a:spcPts val="300"/>
              </a:spcBef>
              <a:buFontTx/>
              <a:buChar char="•"/>
              <a:defRPr sz="27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Controls inflammation</a:t>
            </a:r>
          </a:p>
          <a:p>
            <a:pPr marL="228594" indent="-228594" defTabSz="896089">
              <a:lnSpc>
                <a:spcPct val="80000"/>
              </a:lnSpc>
              <a:spcBef>
                <a:spcPts val="300"/>
              </a:spcBef>
              <a:buFontTx/>
              <a:buChar char="•"/>
              <a:defRPr sz="27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endParaRPr/>
          </a:p>
          <a:p>
            <a:pPr marL="228594" indent="-228594" defTabSz="896089">
              <a:lnSpc>
                <a:spcPct val="80000"/>
              </a:lnSpc>
              <a:spcBef>
                <a:spcPts val="300"/>
              </a:spcBef>
              <a:buFontTx/>
              <a:buChar char="•"/>
              <a:defRPr sz="27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May decrease risk of cardiovascular illness and stroke</a:t>
            </a:r>
          </a:p>
          <a:p>
            <a:pPr marL="228594" indent="-228594" defTabSz="896089">
              <a:lnSpc>
                <a:spcPct val="80000"/>
              </a:lnSpc>
              <a:spcBef>
                <a:spcPts val="300"/>
              </a:spcBef>
              <a:buFontTx/>
              <a:buChar char="•"/>
              <a:defRPr sz="27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endParaRPr/>
          </a:p>
          <a:p>
            <a:pPr marL="228594" indent="-228594" defTabSz="896089">
              <a:lnSpc>
                <a:spcPct val="80000"/>
              </a:lnSpc>
              <a:spcBef>
                <a:spcPts val="300"/>
              </a:spcBef>
              <a:buFontTx/>
              <a:buChar char="•"/>
              <a:defRPr sz="27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Improves mood and cognitive health</a:t>
            </a:r>
          </a:p>
        </p:txBody>
      </p:sp>
    </p:spTree>
    <p:extLst>
      <p:ext uri="{BB962C8B-B14F-4D97-AF65-F5344CB8AC3E}">
        <p14:creationId xmlns:p14="http://schemas.microsoft.com/office/powerpoint/2010/main" val="17888860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image13.png" descr="image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2626" y="285753"/>
            <a:ext cx="7778750" cy="85963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3" name="foods-containing-omega-3-fatty-acids-703951" descr="foods-containing-omega-3-fatty-acids-70395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9600" y="1085853"/>
            <a:ext cx="4114800" cy="3031331"/>
          </a:xfrm>
          <a:prstGeom prst="rect">
            <a:avLst/>
          </a:prstGeom>
          <a:ln w="12700">
            <a:miter lim="400000"/>
          </a:ln>
        </p:spPr>
      </p:pic>
      <p:sp>
        <p:nvSpPr>
          <p:cNvPr id="534" name="Fatty fish…"/>
          <p:cNvSpPr txBox="1">
            <a:spLocks noGrp="1"/>
          </p:cNvSpPr>
          <p:nvPr>
            <p:ph type="body" sz="half" idx="4294967295"/>
          </p:nvPr>
        </p:nvSpPr>
        <p:spPr>
          <a:xfrm>
            <a:off x="5103813" y="1039594"/>
            <a:ext cx="3581404" cy="393246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defTabSz="914378">
              <a:spcBef>
                <a:spcPts val="400"/>
              </a:spcBef>
              <a:buSzTx/>
              <a:buNone/>
              <a:defRPr sz="28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Fatty fish</a:t>
            </a:r>
          </a:p>
          <a:p>
            <a:pPr marL="0" indent="0" defTabSz="914378">
              <a:spcBef>
                <a:spcPts val="400"/>
              </a:spcBef>
              <a:buSzTx/>
              <a:buNone/>
              <a:defRPr sz="28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Nuts</a:t>
            </a:r>
          </a:p>
          <a:p>
            <a:pPr marL="0" indent="0" defTabSz="914378">
              <a:spcBef>
                <a:spcPts val="400"/>
              </a:spcBef>
              <a:buSzTx/>
              <a:buNone/>
              <a:defRPr sz="28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Some eggs</a:t>
            </a:r>
          </a:p>
          <a:p>
            <a:pPr marL="0" indent="0" defTabSz="914378">
              <a:spcBef>
                <a:spcPts val="400"/>
              </a:spcBef>
              <a:buSzTx/>
              <a:buNone/>
              <a:defRPr sz="28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Flax seeds</a:t>
            </a:r>
          </a:p>
          <a:p>
            <a:pPr marL="0" indent="0" defTabSz="914378">
              <a:spcBef>
                <a:spcPts val="400"/>
              </a:spcBef>
              <a:buSzTx/>
              <a:buNone/>
              <a:defRPr sz="28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Olives and olive oil</a:t>
            </a:r>
          </a:p>
          <a:p>
            <a:pPr marL="0" indent="0" defTabSz="914378">
              <a:spcBef>
                <a:spcPts val="400"/>
              </a:spcBef>
              <a:buSzTx/>
              <a:buNone/>
              <a:defRPr sz="28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Avocado</a:t>
            </a:r>
          </a:p>
          <a:p>
            <a:pPr marL="0" indent="0" defTabSz="914378">
              <a:spcBef>
                <a:spcPts val="400"/>
              </a:spcBef>
              <a:buSzTx/>
              <a:buNone/>
              <a:defRPr sz="28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Green leafy veggies</a:t>
            </a:r>
          </a:p>
          <a:p>
            <a:pPr marL="0" indent="0" defTabSz="914378">
              <a:spcBef>
                <a:spcPts val="400"/>
              </a:spcBef>
              <a:buSzTx/>
              <a:buNone/>
              <a:defRPr sz="28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Fish oil supplements</a:t>
            </a:r>
          </a:p>
        </p:txBody>
      </p:sp>
    </p:spTree>
    <p:extLst>
      <p:ext uri="{BB962C8B-B14F-4D97-AF65-F5344CB8AC3E}">
        <p14:creationId xmlns:p14="http://schemas.microsoft.com/office/powerpoint/2010/main" val="186880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13852" descr="1385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078" y="1200420"/>
            <a:ext cx="4136827" cy="3314164"/>
          </a:xfrm>
          <a:prstGeom prst="rect">
            <a:avLst/>
          </a:prstGeom>
          <a:ln w="12700">
            <a:miter lim="400000"/>
          </a:ln>
        </p:spPr>
      </p:pic>
      <p:sp>
        <p:nvSpPr>
          <p:cNvPr id="537" name="Do the math: how much EPA and DHA?…"/>
          <p:cNvSpPr txBox="1">
            <a:spLocks noGrp="1"/>
          </p:cNvSpPr>
          <p:nvPr>
            <p:ph type="body" sz="half" idx="4294967295"/>
          </p:nvPr>
        </p:nvSpPr>
        <p:spPr>
          <a:xfrm>
            <a:off x="4268993" y="1200150"/>
            <a:ext cx="4111429" cy="3314700"/>
          </a:xfrm>
          <a:prstGeom prst="rect">
            <a:avLst/>
          </a:prstGeom>
          <a:solidFill>
            <a:schemeClr val="accent2"/>
          </a:solidFill>
          <a:ln w="25400">
            <a:solidFill>
              <a:srgbClr val="597F24"/>
            </a:solidFill>
            <a:round/>
          </a:ln>
          <a:effectLst>
            <a:outerShdw blurRad="63500" dist="53881" dir="13500000" rotWithShape="0">
              <a:srgbClr val="EEECE1">
                <a:alpha val="50000"/>
              </a:srgbClr>
            </a:outerShdw>
          </a:effectLst>
        </p:spPr>
        <p:txBody>
          <a:bodyPr/>
          <a:lstStyle/>
          <a:p>
            <a:pPr marL="432414" indent="-432414" defTabSz="528509">
              <a:lnSpc>
                <a:spcPct val="120000"/>
              </a:lnSpc>
              <a:spcBef>
                <a:spcPts val="0"/>
              </a:spcBef>
              <a:buFontTx/>
              <a:buChar char="•"/>
              <a:defRPr sz="20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Do the math: how much EPA and DHA?</a:t>
            </a:r>
          </a:p>
          <a:p>
            <a:pPr marL="432414" indent="-432414" defTabSz="528509">
              <a:lnSpc>
                <a:spcPct val="120000"/>
              </a:lnSpc>
              <a:spcBef>
                <a:spcPts val="0"/>
              </a:spcBef>
              <a:buFontTx/>
              <a:buChar char="•"/>
              <a:defRPr sz="20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Studies show you need 3 grams to get full benefits</a:t>
            </a:r>
            <a:endParaRPr sz="1300">
              <a:solidFill>
                <a:srgbClr val="000000"/>
              </a:solidFill>
            </a:endParaRPr>
          </a:p>
          <a:p>
            <a:pPr marL="432414" indent="-432414" defTabSz="528509">
              <a:lnSpc>
                <a:spcPct val="120000"/>
              </a:lnSpc>
              <a:spcBef>
                <a:spcPts val="0"/>
              </a:spcBef>
              <a:buFontTx/>
              <a:buChar char="•"/>
              <a:defRPr sz="20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Check purity</a:t>
            </a:r>
            <a:endParaRPr sz="1300">
              <a:solidFill>
                <a:srgbClr val="000000"/>
              </a:solidFill>
            </a:endParaRPr>
          </a:p>
          <a:p>
            <a:pPr marL="432414" indent="-432414" defTabSz="528509">
              <a:lnSpc>
                <a:spcPct val="120000"/>
              </a:lnSpc>
              <a:spcBef>
                <a:spcPts val="0"/>
              </a:spcBef>
              <a:buFontTx/>
              <a:buChar char="•"/>
              <a:defRPr sz="20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Free of toxicity according to standards of US, EU, and Canada. </a:t>
            </a:r>
          </a:p>
        </p:txBody>
      </p:sp>
      <p:sp>
        <p:nvSpPr>
          <p:cNvPr id="538" name="Choosing the Right Fish Oil"/>
          <p:cNvSpPr txBox="1">
            <a:spLocks noGrp="1"/>
          </p:cNvSpPr>
          <p:nvPr>
            <p:ph type="title" idx="4294967295"/>
          </p:nvPr>
        </p:nvSpPr>
        <p:spPr>
          <a:xfrm>
            <a:off x="914400" y="-79773"/>
            <a:ext cx="7315200" cy="125135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43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r>
              <a:t>Choosing the Right Fish Oil</a:t>
            </a:r>
          </a:p>
        </p:txBody>
      </p:sp>
    </p:spTree>
    <p:extLst>
      <p:ext uri="{BB962C8B-B14F-4D97-AF65-F5344CB8AC3E}">
        <p14:creationId xmlns:p14="http://schemas.microsoft.com/office/powerpoint/2010/main" val="13133562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image15.png" descr="image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2626" y="457204"/>
            <a:ext cx="7778750" cy="85963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3" name="colon_cleansing" descr="colon_cleansi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9150" y="1228242"/>
            <a:ext cx="3975102" cy="3638231"/>
          </a:xfrm>
          <a:prstGeom prst="rect">
            <a:avLst/>
          </a:prstGeom>
          <a:ln w="12700">
            <a:miter lim="400000"/>
          </a:ln>
        </p:spPr>
      </p:pic>
      <p:sp>
        <p:nvSpPr>
          <p:cNvPr id="544" name="A gentle cleanse is a great way to kick off a new health regimen and/or weight-loss program and to reduce chemical body burden…"/>
          <p:cNvSpPr txBox="1">
            <a:spLocks noGrp="1"/>
          </p:cNvSpPr>
          <p:nvPr>
            <p:ph type="body" sz="half" idx="4294967295"/>
          </p:nvPr>
        </p:nvSpPr>
        <p:spPr>
          <a:xfrm>
            <a:off x="5103813" y="1330339"/>
            <a:ext cx="3581404" cy="381316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01436" indent="-196285" defTabSz="877800">
              <a:lnSpc>
                <a:spcPct val="70000"/>
              </a:lnSpc>
              <a:spcBef>
                <a:spcPts val="1100"/>
              </a:spcBef>
              <a:buClr>
                <a:srgbClr val="2DA2BF"/>
              </a:buClr>
              <a:buFont typeface="Euphemia UCAS"/>
              <a:buChar char="}"/>
              <a:defRPr sz="26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A gentle cleanse is a great way to kick off a new health regimen and/or weight-loss program and to reduce chemical body burden </a:t>
            </a:r>
          </a:p>
          <a:p>
            <a:pPr marL="301436" indent="-196285" defTabSz="877800">
              <a:lnSpc>
                <a:spcPct val="70000"/>
              </a:lnSpc>
              <a:spcBef>
                <a:spcPts val="1100"/>
              </a:spcBef>
              <a:buClr>
                <a:srgbClr val="2DA2BF"/>
              </a:buClr>
              <a:buFont typeface="Euphemia UCAS"/>
              <a:buChar char="}"/>
              <a:defRPr sz="26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Choose organic foods when possible</a:t>
            </a:r>
          </a:p>
          <a:p>
            <a:pPr marL="301436" indent="-196285" defTabSz="877800">
              <a:lnSpc>
                <a:spcPct val="70000"/>
              </a:lnSpc>
              <a:spcBef>
                <a:spcPts val="1100"/>
              </a:spcBef>
              <a:buClr>
                <a:srgbClr val="2DA2BF"/>
              </a:buClr>
              <a:buFont typeface="Euphemia UCAS"/>
              <a:buChar char="}"/>
              <a:defRPr sz="26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Be careful of harsh or drastic cleanses</a:t>
            </a:r>
          </a:p>
        </p:txBody>
      </p:sp>
    </p:spTree>
    <p:extLst>
      <p:ext uri="{BB962C8B-B14F-4D97-AF65-F5344CB8AC3E}">
        <p14:creationId xmlns:p14="http://schemas.microsoft.com/office/powerpoint/2010/main" val="27702890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image17.png" descr="image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2626" y="457204"/>
            <a:ext cx="7778750" cy="85963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7" name="5415961.jpg" descr="541596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2324" y="1152527"/>
            <a:ext cx="4458552" cy="3611427"/>
          </a:xfrm>
          <a:prstGeom prst="rect">
            <a:avLst/>
          </a:prstGeom>
          <a:ln w="12700">
            <a:miter lim="400000"/>
          </a:ln>
        </p:spPr>
      </p:pic>
      <p:sp>
        <p:nvSpPr>
          <p:cNvPr id="548" name="Herbs for liver cleansing…"/>
          <p:cNvSpPr txBox="1">
            <a:spLocks noGrp="1"/>
          </p:cNvSpPr>
          <p:nvPr>
            <p:ph type="body" sz="half" idx="4294967295"/>
          </p:nvPr>
        </p:nvSpPr>
        <p:spPr>
          <a:xfrm>
            <a:off x="4926012" y="1504950"/>
            <a:ext cx="3581404" cy="33147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262409" indent="-168690" defTabSz="758868">
              <a:spcBef>
                <a:spcPts val="100"/>
              </a:spcBef>
              <a:buClr>
                <a:srgbClr val="2DA2BF"/>
              </a:buClr>
              <a:buFont typeface="Euphemia UCAS"/>
              <a:buChar char="}"/>
              <a:defRPr sz="22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Herbs for liver cleansing</a:t>
            </a:r>
          </a:p>
          <a:p>
            <a:pPr marL="262409" indent="-168690" defTabSz="758868">
              <a:spcBef>
                <a:spcPts val="100"/>
              </a:spcBef>
              <a:buClr>
                <a:srgbClr val="2DA2BF"/>
              </a:buClr>
              <a:buFont typeface="Euphemia UCAS"/>
              <a:buChar char="}"/>
              <a:defRPr sz="22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Herbs for bowel cleansing</a:t>
            </a:r>
          </a:p>
          <a:p>
            <a:pPr marL="262409" indent="-168690" defTabSz="758868">
              <a:spcBef>
                <a:spcPts val="100"/>
              </a:spcBef>
              <a:buClr>
                <a:srgbClr val="2DA2BF"/>
              </a:buClr>
              <a:buFont typeface="Euphemia UCAS"/>
              <a:buChar char="}"/>
              <a:defRPr sz="22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Fiber</a:t>
            </a:r>
          </a:p>
          <a:p>
            <a:pPr marL="262409" indent="-168690" defTabSz="758868">
              <a:spcBef>
                <a:spcPts val="100"/>
              </a:spcBef>
              <a:buClr>
                <a:srgbClr val="2DA2BF"/>
              </a:buClr>
              <a:buFont typeface="Euphemia UCAS"/>
              <a:buChar char="}"/>
              <a:defRPr sz="22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Probiotics</a:t>
            </a:r>
          </a:p>
          <a:p>
            <a:pPr marL="262409" indent="-168690" defTabSz="758868">
              <a:spcBef>
                <a:spcPts val="100"/>
              </a:spcBef>
              <a:buClr>
                <a:srgbClr val="2DA2BF"/>
              </a:buClr>
              <a:buFont typeface="Euphemia UCAS"/>
              <a:buChar char="}"/>
              <a:defRPr sz="22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Combine with dietary modifications</a:t>
            </a:r>
          </a:p>
          <a:p>
            <a:pPr marL="262409" indent="-168690" defTabSz="758868">
              <a:spcBef>
                <a:spcPts val="100"/>
              </a:spcBef>
              <a:buClr>
                <a:srgbClr val="2DA2BF"/>
              </a:buClr>
              <a:buFont typeface="Euphemia UCAS"/>
              <a:buChar char="}"/>
              <a:defRPr sz="22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Eliminate caffeine, sugar, meat, dairy, wheat</a:t>
            </a:r>
          </a:p>
        </p:txBody>
      </p:sp>
    </p:spTree>
    <p:extLst>
      <p:ext uri="{BB962C8B-B14F-4D97-AF65-F5344CB8AC3E}">
        <p14:creationId xmlns:p14="http://schemas.microsoft.com/office/powerpoint/2010/main" val="15904492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image21.png" descr="image2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205978"/>
            <a:ext cx="8229600" cy="859634"/>
          </a:xfrm>
          <a:prstGeom prst="rect">
            <a:avLst/>
          </a:prstGeom>
          <a:ln w="12700">
            <a:miter lim="400000"/>
          </a:ln>
        </p:spPr>
      </p:pic>
      <p:sp>
        <p:nvSpPr>
          <p:cNvPr id="551" name="Our food supply stinks…"/>
          <p:cNvSpPr txBox="1">
            <a:spLocks noGrp="1"/>
          </p:cNvSpPr>
          <p:nvPr>
            <p:ph type="body" idx="4294967295"/>
          </p:nvPr>
        </p:nvSpPr>
        <p:spPr>
          <a:xfrm>
            <a:off x="427633" y="1059430"/>
            <a:ext cx="8562380" cy="42252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65116" indent="-255578" defTabSz="914378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Font typeface="Euphemia UCAS"/>
              <a:buChar char="}"/>
              <a:defRPr sz="31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Our food supply stinks</a:t>
            </a:r>
          </a:p>
          <a:p>
            <a:pPr marL="365116" indent="-255578" defTabSz="914378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Font typeface="Euphemia UCAS"/>
              <a:buChar char="}"/>
              <a:defRPr sz="31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endParaRPr/>
          </a:p>
          <a:p>
            <a:pPr marL="365116" indent="-255578" defTabSz="914378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Font typeface="Euphemia UCAS"/>
              <a:buChar char="}"/>
              <a:defRPr sz="31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Most Americans are deficient in multiple vitamins and minerals</a:t>
            </a:r>
          </a:p>
          <a:p>
            <a:pPr marL="365116" indent="-255578" defTabSz="914378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Font typeface="Euphemia UCAS"/>
              <a:buChar char="}"/>
              <a:defRPr sz="31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endParaRPr/>
          </a:p>
          <a:p>
            <a:pPr marL="365116" indent="-255578" defTabSz="914378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Font typeface="Euphemia UCAS"/>
              <a:buChar char="}"/>
              <a:defRPr sz="31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Vitamins and minerals help our body perform basic metabolic functions. </a:t>
            </a:r>
          </a:p>
          <a:p>
            <a:pPr marL="0" indent="0" defTabSz="914378">
              <a:lnSpc>
                <a:spcPct val="80000"/>
              </a:lnSpc>
              <a:spcBef>
                <a:spcPts val="400"/>
              </a:spcBef>
              <a:buSzTx/>
              <a:buNone/>
              <a:defRPr sz="31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  We need them</a:t>
            </a:r>
          </a:p>
          <a:p>
            <a:pPr marL="0" indent="0" defTabSz="914378">
              <a:lnSpc>
                <a:spcPct val="80000"/>
              </a:lnSpc>
              <a:spcBef>
                <a:spcPts val="400"/>
              </a:spcBef>
              <a:buSzTx/>
              <a:buNone/>
              <a:defRPr sz="31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endParaRPr/>
          </a:p>
          <a:p>
            <a:pPr marL="365116" indent="-255578" defTabSz="914378">
              <a:lnSpc>
                <a:spcPct val="80000"/>
              </a:lnSpc>
              <a:spcBef>
                <a:spcPts val="400"/>
              </a:spcBef>
              <a:buClr>
                <a:srgbClr val="2DA2BF"/>
              </a:buClr>
              <a:buFont typeface="Euphemia UCAS"/>
              <a:buChar char="}"/>
              <a:defRPr sz="31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t>Cheapest “health insurance” you can find</a:t>
            </a:r>
          </a:p>
        </p:txBody>
      </p:sp>
    </p:spTree>
    <p:extLst>
      <p:ext uri="{BB962C8B-B14F-4D97-AF65-F5344CB8AC3E}">
        <p14:creationId xmlns:p14="http://schemas.microsoft.com/office/powerpoint/2010/main" val="2560943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UBP_Template20120514_Final">
  <a:themeElements>
    <a:clrScheme name="NewUBP_Template20120514_Fin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C3521"/>
      </a:accent1>
      <a:accent2>
        <a:srgbClr val="7AAE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NewUBP_Template20120514_Final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NewUBP_Template20120514_Fin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3881" dir="13500000" rotWithShape="0">
              <a:srgbClr val="EEECE1">
                <a:alpha val="50000"/>
              </a:srgbClr>
            </a:outerShdw>
          </a:effectLst>
        </a:effectStyle>
        <a:effectStyle>
          <a:effectLst>
            <a:outerShdw blurRad="63500" dist="53881" dir="13500000" rotWithShape="0">
              <a:srgbClr val="EEECE1">
                <a:alpha val="50000"/>
              </a:srgbClr>
            </a:outerShdw>
          </a:effectLst>
        </a:effectStyle>
        <a:effectStyle>
          <a:effectLst>
            <a:outerShdw blurRad="63500" dist="53881" dir="13500000" rotWithShape="0">
              <a:srgbClr val="EEECE1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63500" dist="53881" dir="13500000" rotWithShape="0">
            <a:srgbClr val="EEECE1">
              <a:alpha val="50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2400" b="0" i="1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63500" dist="53881" dir="13500000" rotWithShape="0">
            <a:srgbClr val="EEECE1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2400" b="0" i="1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476</Words>
  <Application>Microsoft Office PowerPoint</Application>
  <PresentationFormat>On-screen Show (16:9)</PresentationFormat>
  <Paragraphs>97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NewUBP_Template20120514_Final</vt:lpstr>
      <vt:lpstr>PowerPoint Presentation</vt:lpstr>
      <vt:lpstr>1. Sleep </vt:lpstr>
      <vt:lpstr>Natural Sleep Aid</vt:lpstr>
      <vt:lpstr>PowerPoint Presentation</vt:lpstr>
      <vt:lpstr>PowerPoint Presentation</vt:lpstr>
      <vt:lpstr>Choosing the Right Fish Oil</vt:lpstr>
      <vt:lpstr>PowerPoint Presentation</vt:lpstr>
      <vt:lpstr>PowerPoint Presentation</vt:lpstr>
      <vt:lpstr>PowerPoint Presentation</vt:lpstr>
      <vt:lpstr>PowerPoint Presentation</vt:lpstr>
      <vt:lpstr>Make Sure It Is Isotonic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SWLT</dc:creator>
  <cp:lastModifiedBy>SWLT</cp:lastModifiedBy>
  <cp:revision>1</cp:revision>
  <dcterms:created xsi:type="dcterms:W3CDTF">2018-09-08T17:41:46Z</dcterms:created>
  <dcterms:modified xsi:type="dcterms:W3CDTF">2018-09-08T17:42:50Z</dcterms:modified>
</cp:coreProperties>
</file>